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</p:sldMasterIdLst>
  <p:notesMasterIdLst>
    <p:notesMasterId r:id="rId33"/>
  </p:notesMasterIdLst>
  <p:sldIdLst>
    <p:sldId id="256" r:id="rId2"/>
    <p:sldId id="257" r:id="rId3"/>
    <p:sldId id="296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90" r:id="rId19"/>
    <p:sldId id="288" r:id="rId20"/>
    <p:sldId id="292" r:id="rId21"/>
    <p:sldId id="291" r:id="rId22"/>
    <p:sldId id="293" r:id="rId23"/>
    <p:sldId id="289" r:id="rId24"/>
    <p:sldId id="294" r:id="rId25"/>
    <p:sldId id="295" r:id="rId26"/>
    <p:sldId id="273" r:id="rId27"/>
    <p:sldId id="274" r:id="rId28"/>
    <p:sldId id="298" r:id="rId29"/>
    <p:sldId id="297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8"/>
  </p:normalViewPr>
  <p:slideViewPr>
    <p:cSldViewPr snapToGrid="0" snapToObjects="1">
      <p:cViewPr varScale="1">
        <p:scale>
          <a:sx n="78" d="100"/>
          <a:sy n="78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8BD36-90FC-634C-AD34-CBA9F6FD98B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FDBBE-FF64-FB43-B048-F28D891A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my old Brother… Dr. Isidro </a:t>
            </a:r>
            <a:r>
              <a:rPr lang="en-US" dirty="0" err="1"/>
              <a:t>Aguillo</a:t>
            </a:r>
            <a:r>
              <a:rPr lang="en-US" dirty="0"/>
              <a:t>, I met him last 2017, in Spain. We discussed by the dinner.</a:t>
            </a:r>
          </a:p>
          <a:p>
            <a:r>
              <a:rPr lang="en-US" dirty="0"/>
              <a:t>This is main office of CSIC – Spanish Research Council.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BBCF8-C036-574F-843A-5ACF8AE17A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5E12-F29D-CF4E-ABEF-466F43C40BAE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6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7CC6-1FD0-D543-8905-D1DACB0CB49B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8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597C0-3D2F-5648-8D34-561F2E543191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7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B34B-E7BC-6441-958B-5FD9D93F9983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5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6F4E-B7D5-994D-84C5-C83F47607DEB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1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716A-DF32-5146-A107-5285D1F90DE2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3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4D01-A157-C84A-A95E-EC2E05BFE147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9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C508-2A9F-6A4E-9062-FC54888DB7A0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3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58DB-69ED-C34C-8794-9A313DA7EFD9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082B2853-F42D-3243-82FA-73228F144BCB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1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5CAC-B28B-EC43-A7F2-0650EA3A293E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7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707F8B-E98C-F046-9FDA-7A03974E04E3}" type="datetime1">
              <a:rPr lang="en-ID" smtClean="0"/>
              <a:t>13/09/19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56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5.xml"/><Relationship Id="rId7" Type="http://schemas.openxmlformats.org/officeDocument/2006/relationships/slide" Target="slide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slide" Target="slide26.xml"/><Relationship Id="rId4" Type="http://schemas.openxmlformats.org/officeDocument/2006/relationships/slide" Target="slide9.xm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75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5" name="Rectangle 7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D3D34-3749-4744-9115-0DCCB6E0F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IT Undip sekarang dan seharusnya pada universitas kelas dunia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87803-6988-C343-AA53-10483E56F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79"/>
            <a:ext cx="3511233" cy="1609139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OLEH: ADIAN F. ROCHIM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DOSEN TEKNIK KOMPUTER UNDIP</a:t>
            </a: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1000" dirty="0"/>
              <a:t>DISAMPAIKAN PADA: LOKAKARYA STANDAR TEKNOLOGI INFORMASI DALAM RANGKA MEWUJUDKAN UNDIP MENJADI WORLD CLASS UNIVERSITY</a:t>
            </a: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1000" dirty="0"/>
              <a:t>12 SEPTEMBER 2019, HOTEL GRASIA, SEMARANG</a:t>
            </a:r>
          </a:p>
        </p:txBody>
      </p:sp>
      <p:sp>
        <p:nvSpPr>
          <p:cNvPr id="86" name="Rectangle 7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D8D5E-8B65-4AD9-96DF-FD8DC6FB2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7" r="13316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9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D2FA2-CA5D-2249-BC32-E4E30A11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40CB-393B-5945-834A-658800C7D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 err="1"/>
              <a:t>Menurut</a:t>
            </a:r>
            <a:r>
              <a:rPr lang="en-US" sz="2800" dirty="0"/>
              <a:t> </a:t>
            </a:r>
            <a:r>
              <a:rPr lang="en-US" sz="2800" dirty="0" err="1"/>
              <a:t>Menristekdikti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Universitas</a:t>
            </a:r>
            <a:r>
              <a:rPr lang="en-US" sz="2800" dirty="0"/>
              <a:t> </a:t>
            </a:r>
            <a:r>
              <a:rPr lang="en-US" sz="2800" dirty="0" err="1"/>
              <a:t>kelas</a:t>
            </a:r>
            <a:r>
              <a:rPr lang="en-US" sz="2800" dirty="0"/>
              <a:t> dunia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perlu</a:t>
            </a:r>
            <a:r>
              <a:rPr lang="en-US" sz="2800" dirty="0"/>
              <a:t>:</a:t>
            </a:r>
          </a:p>
          <a:p>
            <a:r>
              <a:rPr lang="en-US" sz="2800" dirty="0" err="1"/>
              <a:t>Berkolaborasi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perguruan</a:t>
            </a:r>
            <a:r>
              <a:rPr lang="en-US" sz="2800" dirty="0"/>
              <a:t> </a:t>
            </a:r>
            <a:r>
              <a:rPr lang="en-US" sz="2800" dirty="0" err="1"/>
              <a:t>tinggi</a:t>
            </a:r>
            <a:r>
              <a:rPr lang="en-US" sz="2800" dirty="0"/>
              <a:t> </a:t>
            </a:r>
            <a:r>
              <a:rPr lang="en-US" sz="2800" dirty="0" err="1"/>
              <a:t>asing</a:t>
            </a:r>
            <a:endParaRPr lang="en-US" sz="2800" dirty="0"/>
          </a:p>
          <a:p>
            <a:r>
              <a:rPr lang="en-US" sz="2800" dirty="0" err="1"/>
              <a:t>Kerjasama</a:t>
            </a:r>
            <a:r>
              <a:rPr lang="en-US" sz="2800" dirty="0"/>
              <a:t> </a:t>
            </a:r>
            <a:r>
              <a:rPr lang="en-US" sz="2800" dirty="0" err="1"/>
              <a:t>riset</a:t>
            </a:r>
            <a:r>
              <a:rPr lang="en-US" sz="2800" dirty="0"/>
              <a:t> dan </a:t>
            </a:r>
            <a:r>
              <a:rPr lang="en-US" sz="2800" dirty="0" err="1"/>
              <a:t>publikasi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kolega</a:t>
            </a:r>
            <a:r>
              <a:rPr lang="en-US" sz="2800" dirty="0"/>
              <a:t> </a:t>
            </a:r>
            <a:r>
              <a:rPr lang="en-US" sz="2800" dirty="0" err="1"/>
              <a:t>dosen</a:t>
            </a:r>
            <a:r>
              <a:rPr lang="en-US" sz="2800" dirty="0"/>
              <a:t> di </a:t>
            </a:r>
            <a:r>
              <a:rPr lang="en-US" sz="2800" dirty="0" err="1"/>
              <a:t>luar</a:t>
            </a:r>
            <a:r>
              <a:rPr lang="en-US" sz="2800" dirty="0"/>
              <a:t> negeri</a:t>
            </a:r>
          </a:p>
          <a:p>
            <a:r>
              <a:rPr lang="en-US" sz="2800" dirty="0" err="1"/>
              <a:t>Memberikan</a:t>
            </a:r>
            <a:r>
              <a:rPr lang="en-US" sz="2800" dirty="0"/>
              <a:t> </a:t>
            </a:r>
            <a:r>
              <a:rPr lang="en-US" sz="2800" dirty="0" err="1"/>
              <a:t>kemudahan</a:t>
            </a:r>
            <a:r>
              <a:rPr lang="en-US" sz="2800" dirty="0"/>
              <a:t> </a:t>
            </a:r>
            <a:r>
              <a:rPr lang="en-US" sz="2800" dirty="0" err="1"/>
              <a:t>mahasiswa</a:t>
            </a:r>
            <a:r>
              <a:rPr lang="en-US" sz="2800" dirty="0"/>
              <a:t> </a:t>
            </a:r>
            <a:r>
              <a:rPr lang="en-US" sz="2800" dirty="0" err="1"/>
              <a:t>asing</a:t>
            </a:r>
            <a:r>
              <a:rPr lang="en-US" sz="2800" dirty="0"/>
              <a:t> </a:t>
            </a:r>
            <a:r>
              <a:rPr lang="en-US" sz="2800" dirty="0" err="1"/>
              <a:t>kuliah</a:t>
            </a:r>
            <a:r>
              <a:rPr lang="en-US" sz="2800" dirty="0"/>
              <a:t> di </a:t>
            </a:r>
            <a:r>
              <a:rPr lang="en-US" sz="2800" dirty="0" err="1"/>
              <a:t>Undip</a:t>
            </a:r>
            <a:r>
              <a:rPr lang="en-US" sz="2800" dirty="0"/>
              <a:t> (visa students, free tax zone </a:t>
            </a:r>
            <a:r>
              <a:rPr lang="en-US" sz="2800" dirty="0" err="1"/>
              <a:t>dsb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Penyediaan</a:t>
            </a:r>
            <a:r>
              <a:rPr lang="en-US" sz="2800" dirty="0"/>
              <a:t> dana </a:t>
            </a:r>
            <a:r>
              <a:rPr lang="en-US" sz="2800" dirty="0" err="1"/>
              <a:t>pengembangan</a:t>
            </a:r>
            <a:r>
              <a:rPr lang="en-US" sz="2800" dirty="0"/>
              <a:t> </a:t>
            </a:r>
            <a:r>
              <a:rPr lang="en-US" sz="2800" dirty="0" err="1"/>
              <a:t>universitas</a:t>
            </a:r>
            <a:r>
              <a:rPr lang="en-US" sz="2800" dirty="0"/>
              <a:t> </a:t>
            </a:r>
            <a:r>
              <a:rPr lang="en-US" sz="2800" dirty="0" err="1"/>
              <a:t>kelas</a:t>
            </a:r>
            <a:r>
              <a:rPr lang="en-US" sz="2800" dirty="0"/>
              <a:t> dunia</a:t>
            </a:r>
          </a:p>
          <a:p>
            <a:r>
              <a:rPr lang="en-US" sz="2800" dirty="0" err="1"/>
              <a:t>Kolaborasi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pemerintah</a:t>
            </a:r>
            <a:r>
              <a:rPr lang="en-US" sz="2800" dirty="0"/>
              <a:t> dan industry</a:t>
            </a:r>
          </a:p>
          <a:p>
            <a:r>
              <a:rPr lang="en-US" sz="2800" dirty="0" err="1"/>
              <a:t>Berkontribusi</a:t>
            </a:r>
            <a:r>
              <a:rPr lang="en-US" sz="2800" dirty="0"/>
              <a:t> pada </a:t>
            </a:r>
            <a:r>
              <a:rPr lang="en-US" sz="2800" dirty="0" err="1"/>
              <a:t>masyarakat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Pidato</a:t>
            </a:r>
            <a:r>
              <a:rPr lang="en-US" sz="2800" dirty="0"/>
              <a:t> Prof. Nasir pada </a:t>
            </a:r>
            <a:r>
              <a:rPr lang="en-US" sz="2800" dirty="0" err="1"/>
              <a:t>pelantikan</a:t>
            </a:r>
            <a:r>
              <a:rPr lang="en-US" sz="2800" dirty="0"/>
              <a:t> </a:t>
            </a:r>
            <a:r>
              <a:rPr lang="en-US" sz="2800" dirty="0" err="1"/>
              <a:t>Rektor</a:t>
            </a:r>
            <a:r>
              <a:rPr lang="en-US" sz="2800" dirty="0"/>
              <a:t> </a:t>
            </a:r>
            <a:r>
              <a:rPr lang="en-US" sz="2800" dirty="0" err="1"/>
              <a:t>Undip</a:t>
            </a:r>
            <a:r>
              <a:rPr lang="en-US" sz="2800" dirty="0"/>
              <a:t>, April 2019)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9A2EC-1D4B-8B48-8A95-807F0B2E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8AA4-E137-9643-B81B-74C1F682D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rektor</a:t>
            </a:r>
            <a:r>
              <a:rPr lang="en-US" dirty="0"/>
              <a:t> </a:t>
            </a:r>
            <a:r>
              <a:rPr lang="en-US" dirty="0" err="1"/>
              <a:t>menjadikan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DCB24-0A66-EF49-9129-E65E4D50C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err="1"/>
              <a:t>Rektor</a:t>
            </a:r>
            <a:r>
              <a:rPr lang="en-US" sz="2800" dirty="0"/>
              <a:t> </a:t>
            </a:r>
            <a:r>
              <a:rPr lang="en-US" sz="2800" dirty="0" err="1"/>
              <a:t>Undip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menjadikan</a:t>
            </a:r>
            <a:r>
              <a:rPr lang="en-US" sz="2800" dirty="0"/>
              <a:t> </a:t>
            </a:r>
            <a:r>
              <a:rPr lang="en-US" sz="2800" dirty="0" err="1"/>
              <a:t>Undip</a:t>
            </a:r>
            <a:r>
              <a:rPr lang="en-US" sz="2800" dirty="0"/>
              <a:t> </a:t>
            </a:r>
            <a:r>
              <a:rPr lang="en-US" sz="2800" dirty="0" err="1"/>
              <a:t>kelas</a:t>
            </a:r>
            <a:r>
              <a:rPr lang="en-US" sz="2800" dirty="0"/>
              <a:t> dunia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strategi</a:t>
            </a:r>
            <a:r>
              <a:rPr lang="en-US" sz="2800" dirty="0"/>
              <a:t>:</a:t>
            </a:r>
          </a:p>
          <a:p>
            <a:r>
              <a:rPr lang="en-US" sz="2800" dirty="0" err="1"/>
              <a:t>Perbaikan</a:t>
            </a:r>
            <a:r>
              <a:rPr lang="en-US" sz="2800" dirty="0"/>
              <a:t> </a:t>
            </a:r>
            <a:r>
              <a:rPr lang="en-US" sz="2800" dirty="0" err="1"/>
              <a:t>infrastruktur</a:t>
            </a:r>
            <a:endParaRPr lang="en-US" sz="2800" dirty="0"/>
          </a:p>
          <a:p>
            <a:r>
              <a:rPr lang="en-US" sz="2800" dirty="0" err="1"/>
              <a:t>Penataan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endParaRPr lang="en-US" sz="2800" dirty="0"/>
          </a:p>
          <a:p>
            <a:r>
              <a:rPr lang="en-US" sz="2800" dirty="0" err="1"/>
              <a:t>Memperkuat</a:t>
            </a:r>
            <a:r>
              <a:rPr lang="en-US" sz="2800" dirty="0"/>
              <a:t> </a:t>
            </a:r>
            <a:r>
              <a:rPr lang="en-US" sz="2800" dirty="0" err="1"/>
              <a:t>perencanaan</a:t>
            </a:r>
            <a:r>
              <a:rPr lang="en-US" sz="2800" dirty="0"/>
              <a:t> dan </a:t>
            </a:r>
            <a:r>
              <a:rPr lang="en-US" sz="2800" dirty="0" err="1"/>
              <a:t>kebijakan</a:t>
            </a:r>
            <a:r>
              <a:rPr lang="en-US" sz="2800" dirty="0"/>
              <a:t> yang </a:t>
            </a:r>
            <a:r>
              <a:rPr lang="en-US" sz="2800" dirty="0" err="1"/>
              <a:t>matang</a:t>
            </a:r>
            <a:endParaRPr lang="en-US" sz="2800" dirty="0"/>
          </a:p>
          <a:p>
            <a:r>
              <a:rPr lang="en-US" sz="2800" dirty="0" err="1"/>
              <a:t>Membantu</a:t>
            </a:r>
            <a:r>
              <a:rPr lang="en-US" sz="2800" dirty="0"/>
              <a:t> dan </a:t>
            </a:r>
            <a:r>
              <a:rPr lang="en-US" sz="2800" dirty="0" err="1"/>
              <a:t>memberi</a:t>
            </a:r>
            <a:r>
              <a:rPr lang="en-US" sz="2800" dirty="0"/>
              <a:t> </a:t>
            </a:r>
            <a:r>
              <a:rPr lang="en-US" sz="2800" dirty="0" err="1"/>
              <a:t>kesempatan</a:t>
            </a:r>
            <a:r>
              <a:rPr lang="en-US" sz="2800" dirty="0"/>
              <a:t> </a:t>
            </a:r>
            <a:r>
              <a:rPr lang="en-US" sz="2800" dirty="0" err="1"/>
              <a:t>masyarakat</a:t>
            </a:r>
            <a:r>
              <a:rPr lang="en-US" sz="2800" dirty="0"/>
              <a:t> </a:t>
            </a:r>
            <a:r>
              <a:rPr lang="en-US" sz="2800" dirty="0" err="1"/>
              <a:t>cerdas</a:t>
            </a:r>
            <a:r>
              <a:rPr lang="en-US" sz="2800" dirty="0"/>
              <a:t> dan </a:t>
            </a:r>
            <a:r>
              <a:rPr lang="en-US" sz="2800" dirty="0" err="1"/>
              <a:t>kurang</a:t>
            </a:r>
            <a:r>
              <a:rPr lang="en-US" sz="2800" dirty="0"/>
              <a:t> </a:t>
            </a:r>
            <a:r>
              <a:rPr lang="en-US" sz="2800" dirty="0" err="1"/>
              <a:t>mampu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Pidato</a:t>
            </a:r>
            <a:r>
              <a:rPr lang="en-US" sz="2800" dirty="0"/>
              <a:t> Prof. </a:t>
            </a:r>
            <a:r>
              <a:rPr lang="en-US" sz="2800" dirty="0" err="1"/>
              <a:t>Yos</a:t>
            </a:r>
            <a:r>
              <a:rPr lang="en-US" sz="2800" dirty="0"/>
              <a:t> Johan Utama pada </a:t>
            </a:r>
            <a:r>
              <a:rPr lang="en-US" sz="2800" dirty="0" err="1"/>
              <a:t>pelantikan</a:t>
            </a:r>
            <a:r>
              <a:rPr lang="en-US" sz="2800" dirty="0"/>
              <a:t> </a:t>
            </a:r>
            <a:r>
              <a:rPr lang="en-US" sz="2800" dirty="0" err="1"/>
              <a:t>rektor</a:t>
            </a:r>
            <a:r>
              <a:rPr lang="en-US" sz="2800" dirty="0"/>
              <a:t>,  April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32D27-6857-D74C-8825-4E587D7D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6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B34D440-E359-4CB9-B8E8-81977A86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195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2C573-98D2-824E-9A5F-5DD147EFF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8" r="9077" b="-3"/>
          <a:stretch/>
        </p:blipFill>
        <p:spPr>
          <a:xfrm>
            <a:off x="801901" y="457281"/>
            <a:ext cx="3016705" cy="2810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5FA96-7D18-F64B-91C2-252FD03B8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7" y="3925530"/>
            <a:ext cx="3217333" cy="213952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288FC14-B788-4FBC-9C5E-BC4892F5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AE4F8-3699-4E42-A17C-04586CFB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8" y="933617"/>
            <a:ext cx="6889866" cy="4061676"/>
          </a:xfrm>
        </p:spPr>
        <p:txBody>
          <a:bodyPr>
            <a:normAutofit/>
          </a:bodyPr>
          <a:lstStyle/>
          <a:p>
            <a:pPr marL="0" indent="0">
              <a:buClr>
                <a:srgbClr val="FD99C9"/>
              </a:buClr>
              <a:buNone/>
            </a:pPr>
            <a:r>
              <a:rPr lang="en-US" dirty="0" err="1">
                <a:solidFill>
                  <a:srgbClr val="FFFFFF"/>
                </a:solidFill>
              </a:rPr>
              <a:t>Landasan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kita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untuk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bergerak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menjadi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Universitas</a:t>
            </a:r>
            <a:r>
              <a:rPr lang="en-US" dirty="0">
                <a:solidFill>
                  <a:srgbClr val="FFFFFF"/>
                </a:solidFill>
              </a:rPr>
              <a:t> Kelas Dunia.</a:t>
            </a:r>
            <a:endParaRPr lang="en-US" b="1" dirty="0">
              <a:solidFill>
                <a:srgbClr val="FFFFFF"/>
              </a:solidFill>
            </a:endParaRPr>
          </a:p>
          <a:p>
            <a:pPr>
              <a:buClr>
                <a:srgbClr val="FD99C9"/>
              </a:buClr>
            </a:pPr>
            <a:r>
              <a:rPr lang="en-US" b="1" dirty="0" err="1">
                <a:solidFill>
                  <a:srgbClr val="FFFFFF"/>
                </a:solidFill>
              </a:rPr>
              <a:t>Visi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Misi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dan </a:t>
            </a:r>
            <a:r>
              <a:rPr lang="en-US" b="1" dirty="0" err="1">
                <a:solidFill>
                  <a:srgbClr val="FFFFFF"/>
                </a:solidFill>
              </a:rPr>
              <a:t>Rencana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Strategis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Undip</a:t>
            </a:r>
            <a:r>
              <a:rPr lang="en-US" dirty="0">
                <a:solidFill>
                  <a:srgbClr val="FFFFFF"/>
                </a:solidFill>
              </a:rPr>
              <a:t> 2020 -2024?</a:t>
            </a:r>
          </a:p>
          <a:p>
            <a:pPr>
              <a:buClr>
                <a:srgbClr val="FD99C9"/>
              </a:buClr>
            </a:pPr>
            <a:r>
              <a:rPr lang="en-US" b="1" dirty="0" err="1">
                <a:solidFill>
                  <a:srgbClr val="FFFFFF"/>
                </a:solidFill>
              </a:rPr>
              <a:t>Strategi</a:t>
            </a:r>
            <a:r>
              <a:rPr lang="en-US" dirty="0">
                <a:solidFill>
                  <a:srgbClr val="FFFFFF"/>
                </a:solidFill>
              </a:rPr>
              <a:t> yang </a:t>
            </a:r>
            <a:r>
              <a:rPr lang="en-US" dirty="0" err="1">
                <a:solidFill>
                  <a:srgbClr val="FFFFFF"/>
                </a:solidFill>
              </a:rPr>
              <a:t>disarankan</a:t>
            </a:r>
            <a:r>
              <a:rPr lang="en-US" dirty="0">
                <a:solidFill>
                  <a:srgbClr val="FFFFFF"/>
                </a:solidFill>
              </a:rPr>
              <a:t> oleh </a:t>
            </a:r>
            <a:r>
              <a:rPr lang="en-US" dirty="0" err="1">
                <a:solidFill>
                  <a:srgbClr val="FFFFFF"/>
                </a:solidFill>
              </a:rPr>
              <a:t>Menristekdikti</a:t>
            </a:r>
            <a:r>
              <a:rPr lang="en-US" dirty="0">
                <a:solidFill>
                  <a:srgbClr val="FFFFFF"/>
                </a:solidFill>
              </a:rPr>
              <a:t> (2019)</a:t>
            </a:r>
          </a:p>
          <a:p>
            <a:pPr>
              <a:buClr>
                <a:srgbClr val="FD99C9"/>
              </a:buClr>
            </a:pPr>
            <a:r>
              <a:rPr lang="en-US" b="1" dirty="0" err="1">
                <a:solidFill>
                  <a:srgbClr val="FFFFFF"/>
                </a:solidFill>
              </a:rPr>
              <a:t>Rencana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Kegiatan</a:t>
            </a:r>
            <a:r>
              <a:rPr lang="en-US" dirty="0">
                <a:solidFill>
                  <a:srgbClr val="FFFFFF"/>
                </a:solidFill>
              </a:rPr>
              <a:t> yang </a:t>
            </a:r>
            <a:r>
              <a:rPr lang="en-US" dirty="0" err="1">
                <a:solidFill>
                  <a:srgbClr val="FFFFFF"/>
                </a:solidFill>
              </a:rPr>
              <a:t>akan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dilakukan</a:t>
            </a:r>
            <a:r>
              <a:rPr lang="en-US" dirty="0">
                <a:solidFill>
                  <a:srgbClr val="FFFFFF"/>
                </a:solidFill>
              </a:rPr>
              <a:t> oleh </a:t>
            </a:r>
            <a:r>
              <a:rPr lang="en-US" dirty="0" err="1">
                <a:solidFill>
                  <a:srgbClr val="FFFFFF"/>
                </a:solidFill>
              </a:rPr>
              <a:t>Rektor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Undip</a:t>
            </a:r>
            <a:r>
              <a:rPr lang="en-US" dirty="0">
                <a:solidFill>
                  <a:srgbClr val="FFFFFF"/>
                </a:solidFill>
              </a:rPr>
              <a:t> (2019)</a:t>
            </a:r>
          </a:p>
          <a:p>
            <a:pPr marL="0" indent="0">
              <a:buClr>
                <a:srgbClr val="FD99C9"/>
              </a:buClr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Clr>
                <a:srgbClr val="FD99C9"/>
              </a:buClr>
              <a:buNone/>
            </a:pPr>
            <a:r>
              <a:rPr lang="en-US" sz="2800" dirty="0" err="1">
                <a:solidFill>
                  <a:srgbClr val="FFFFFF"/>
                </a:solidFill>
              </a:rPr>
              <a:t>Apakah</a:t>
            </a:r>
            <a:r>
              <a:rPr lang="en-US" sz="2800" dirty="0">
                <a:solidFill>
                  <a:srgbClr val="FFFFFF"/>
                </a:solidFill>
              </a:rPr>
              <a:t> Civitas </a:t>
            </a:r>
            <a:r>
              <a:rPr lang="en-US" sz="2800" dirty="0" err="1">
                <a:solidFill>
                  <a:srgbClr val="FFFFFF"/>
                </a:solidFill>
              </a:rPr>
              <a:t>Akademika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Universitas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Diponegoro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Mampu</a:t>
            </a:r>
            <a:r>
              <a:rPr lang="en-US" sz="2800" dirty="0">
                <a:solidFill>
                  <a:srgbClr val="FFFFFF"/>
                </a:solidFill>
              </a:rPr>
              <a:t> ?</a:t>
            </a:r>
          </a:p>
          <a:p>
            <a:pPr marL="0" indent="0">
              <a:buClr>
                <a:srgbClr val="FD99C9"/>
              </a:buClr>
              <a:buNone/>
            </a:pPr>
            <a:r>
              <a:rPr lang="en-US" sz="2800" dirty="0" err="1">
                <a:solidFill>
                  <a:srgbClr val="FFFFFF"/>
                </a:solidFill>
              </a:rPr>
              <a:t>Bagaimana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dukungan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Teknologi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Informasi</a:t>
            </a:r>
            <a:r>
              <a:rPr lang="en-US" sz="2800" dirty="0">
                <a:solidFill>
                  <a:srgbClr val="FFFFFF"/>
                </a:solidFill>
              </a:rPr>
              <a:t> pada </a:t>
            </a:r>
            <a:r>
              <a:rPr lang="en-US" sz="2800" dirty="0" err="1">
                <a:solidFill>
                  <a:srgbClr val="FFFFFF"/>
                </a:solidFill>
              </a:rPr>
              <a:t>Undip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untuk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mencapai</a:t>
            </a:r>
            <a:r>
              <a:rPr lang="en-US" sz="2800" dirty="0">
                <a:solidFill>
                  <a:srgbClr val="FFFFFF"/>
                </a:solidFill>
              </a:rPr>
              <a:t> WCU?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75051-944F-7249-A753-5F6F3D10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77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31B1-565A-CA4B-8DCF-06F0C4BA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Rencana</a:t>
            </a:r>
            <a:r>
              <a:rPr lang="en-US" dirty="0"/>
              <a:t> dan </a:t>
            </a:r>
            <a:r>
              <a:rPr lang="en-US" dirty="0" err="1"/>
              <a:t>realisasi</a:t>
            </a:r>
            <a:r>
              <a:rPr lang="en-US" dirty="0"/>
              <a:t> </a:t>
            </a:r>
            <a:r>
              <a:rPr lang="en-US" dirty="0" err="1"/>
              <a:t>dukungan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wcu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F2D3-3CBA-A844-957C-B9A888DD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Kilas</a:t>
            </a:r>
            <a:r>
              <a:rPr lang="en-US" sz="2000" dirty="0"/>
              <a:t> </a:t>
            </a:r>
            <a:r>
              <a:rPr lang="en-US" sz="2000" dirty="0" err="1"/>
              <a:t>balik</a:t>
            </a:r>
            <a:r>
              <a:rPr lang="en-US" sz="2000" dirty="0"/>
              <a:t> </a:t>
            </a:r>
            <a:r>
              <a:rPr lang="en-US" sz="2000" dirty="0" err="1"/>
              <a:t>rencana</a:t>
            </a:r>
            <a:r>
              <a:rPr lang="en-US" sz="2000" dirty="0"/>
              <a:t> </a:t>
            </a:r>
            <a:r>
              <a:rPr lang="en-US" sz="2000" dirty="0" err="1"/>
              <a:t>pembangunan</a:t>
            </a:r>
            <a:r>
              <a:rPr lang="en-US" sz="2000" dirty="0"/>
              <a:t> </a:t>
            </a:r>
            <a:r>
              <a:rPr lang="en-US" sz="2000" dirty="0" err="1"/>
              <a:t>teknologi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Undip</a:t>
            </a:r>
            <a:r>
              <a:rPr lang="en-US" sz="2000" dirty="0"/>
              <a:t> (</a:t>
            </a:r>
            <a:r>
              <a:rPr lang="en-US" sz="2000" dirty="0" err="1"/>
              <a:t>renstra</a:t>
            </a:r>
            <a:r>
              <a:rPr lang="en-US" sz="2000" dirty="0"/>
              <a:t> </a:t>
            </a:r>
            <a:r>
              <a:rPr lang="en-US" sz="2000" dirty="0" err="1"/>
              <a:t>Undip</a:t>
            </a:r>
            <a:r>
              <a:rPr lang="en-US" sz="2000" dirty="0"/>
              <a:t> 2015-2019)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Undip</a:t>
            </a:r>
            <a:r>
              <a:rPr lang="en-US" sz="2000" dirty="0"/>
              <a:t> </a:t>
            </a:r>
            <a:r>
              <a:rPr lang="en-US" sz="2000" dirty="0" err="1"/>
              <a:t>Tahun</a:t>
            </a:r>
            <a:r>
              <a:rPr lang="en-US" sz="2000" dirty="0"/>
              <a:t> 2015 </a:t>
            </a:r>
            <a:r>
              <a:rPr lang="en-US" sz="2000" dirty="0" err="1"/>
              <a:t>menyusun</a:t>
            </a:r>
            <a:r>
              <a:rPr lang="en-US" sz="2000" dirty="0"/>
              <a:t> </a:t>
            </a:r>
            <a:r>
              <a:rPr lang="en-US" sz="2000" dirty="0" err="1"/>
              <a:t>struktur</a:t>
            </a:r>
            <a:r>
              <a:rPr lang="en-US" sz="2000" dirty="0"/>
              <a:t> </a:t>
            </a:r>
            <a:r>
              <a:rPr lang="en-US" sz="2000" dirty="0" err="1"/>
              <a:t>baru</a:t>
            </a:r>
            <a:r>
              <a:rPr lang="en-US" sz="2000" dirty="0"/>
              <a:t> </a:t>
            </a:r>
            <a:r>
              <a:rPr lang="en-US" sz="2000" dirty="0" err="1"/>
              <a:t>organisasi</a:t>
            </a:r>
            <a:r>
              <a:rPr lang="en-US" sz="2000" dirty="0"/>
              <a:t> </a:t>
            </a:r>
            <a:r>
              <a:rPr lang="en-US" sz="2000" dirty="0" err="1"/>
              <a:t>pengelola</a:t>
            </a:r>
            <a:r>
              <a:rPr lang="en-US" sz="2000" dirty="0"/>
              <a:t> TI: </a:t>
            </a:r>
            <a:r>
              <a:rPr lang="en-US" sz="2000" dirty="0" err="1"/>
              <a:t>Direktorat</a:t>
            </a:r>
            <a:r>
              <a:rPr lang="en-US" sz="2000" dirty="0"/>
              <a:t> SI, </a:t>
            </a:r>
            <a:r>
              <a:rPr lang="en-US" sz="2000" dirty="0" err="1"/>
              <a:t>Bapersi</a:t>
            </a:r>
            <a:r>
              <a:rPr lang="en-US" sz="2000" dirty="0"/>
              <a:t> dan </a:t>
            </a:r>
            <a:r>
              <a:rPr lang="en-US" sz="2000" dirty="0" err="1"/>
              <a:t>Puskom</a:t>
            </a:r>
            <a:endParaRPr lang="en-US" sz="2000" dirty="0"/>
          </a:p>
          <a:p>
            <a:r>
              <a:rPr lang="en-US" sz="2000" dirty="0" err="1"/>
              <a:t>Direktorat</a:t>
            </a:r>
            <a:r>
              <a:rPr lang="en-US" sz="2000" dirty="0"/>
              <a:t> SI dan </a:t>
            </a:r>
            <a:r>
              <a:rPr lang="en-US" sz="2000" dirty="0" err="1"/>
              <a:t>Bapersi</a:t>
            </a:r>
            <a:r>
              <a:rPr lang="en-US" sz="2000" dirty="0"/>
              <a:t> </a:t>
            </a:r>
            <a:r>
              <a:rPr lang="en-US" sz="2000" dirty="0" err="1"/>
              <a:t>menyusun</a:t>
            </a:r>
            <a:r>
              <a:rPr lang="en-US" sz="2000" dirty="0"/>
              <a:t> </a:t>
            </a:r>
            <a:r>
              <a:rPr lang="en-US" sz="2000" dirty="0" err="1"/>
              <a:t>cetak</a:t>
            </a:r>
            <a:r>
              <a:rPr lang="en-US" sz="2000" dirty="0"/>
              <a:t> </a:t>
            </a:r>
            <a:r>
              <a:rPr lang="en-US" sz="2000" dirty="0" err="1"/>
              <a:t>biru</a:t>
            </a:r>
            <a:r>
              <a:rPr lang="en-US" sz="2000" dirty="0"/>
              <a:t> </a:t>
            </a:r>
            <a:r>
              <a:rPr lang="en-US" sz="2000" dirty="0" err="1"/>
              <a:t>perencanaan</a:t>
            </a:r>
            <a:r>
              <a:rPr lang="en-US" sz="2000" dirty="0"/>
              <a:t> TI </a:t>
            </a:r>
            <a:r>
              <a:rPr lang="en-US" sz="2000" dirty="0" err="1"/>
              <a:t>mulai</a:t>
            </a:r>
            <a:r>
              <a:rPr lang="en-US" sz="2000" dirty="0"/>
              <a:t> 2015 dan </a:t>
            </a:r>
            <a:r>
              <a:rPr lang="en-US" sz="2000" dirty="0" err="1"/>
              <a:t>selesai</a:t>
            </a:r>
            <a:r>
              <a:rPr lang="en-US" sz="2000" dirty="0"/>
              <a:t> 2019</a:t>
            </a:r>
          </a:p>
          <a:p>
            <a:r>
              <a:rPr lang="en-US" sz="2000" dirty="0" err="1"/>
              <a:t>Penyempurnaan</a:t>
            </a:r>
            <a:r>
              <a:rPr lang="en-US" sz="2000" dirty="0"/>
              <a:t> </a:t>
            </a:r>
            <a:r>
              <a:rPr lang="en-US" sz="2000" dirty="0" err="1"/>
              <a:t>infrastruktur</a:t>
            </a:r>
            <a:r>
              <a:rPr lang="en-US" sz="2000" dirty="0"/>
              <a:t> TI </a:t>
            </a:r>
            <a:r>
              <a:rPr lang="en-US" sz="2000" dirty="0" err="1"/>
              <a:t>selesai</a:t>
            </a:r>
            <a:r>
              <a:rPr lang="en-US" sz="2000" dirty="0"/>
              <a:t> 2019</a:t>
            </a:r>
          </a:p>
          <a:p>
            <a:r>
              <a:rPr lang="en-US" sz="2000" dirty="0" err="1"/>
              <a:t>Pembuatan</a:t>
            </a:r>
            <a:r>
              <a:rPr lang="en-US" sz="2000" dirty="0"/>
              <a:t> </a:t>
            </a:r>
            <a:r>
              <a:rPr lang="en-US" sz="2000" dirty="0" err="1"/>
              <a:t>sistem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terintegrasi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6E7F6-3443-4345-9D80-271B4F8A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4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53E1-0B5C-0646-875F-C79A0B18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err="1"/>
              <a:t>Apakah</a:t>
            </a:r>
            <a:r>
              <a:rPr lang="en-US" sz="4000" dirty="0"/>
              <a:t> TIK </a:t>
            </a:r>
            <a:r>
              <a:rPr lang="en-US" sz="4000" dirty="0" err="1"/>
              <a:t>Undip</a:t>
            </a:r>
            <a:r>
              <a:rPr lang="en-US" sz="4000" dirty="0"/>
              <a:t> </a:t>
            </a:r>
            <a:r>
              <a:rPr lang="en-US" sz="4000" dirty="0" err="1"/>
              <a:t>saat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 </a:t>
            </a:r>
            <a:r>
              <a:rPr lang="en-US" sz="4000" dirty="0" err="1"/>
              <a:t>telah</a:t>
            </a:r>
            <a:r>
              <a:rPr lang="en-US" sz="4000" dirty="0"/>
              <a:t> </a:t>
            </a:r>
            <a:r>
              <a:rPr lang="en-US" sz="4000" dirty="0" err="1"/>
              <a:t>mampu</a:t>
            </a:r>
            <a:r>
              <a:rPr lang="en-US" sz="4000" dirty="0"/>
              <a:t> </a:t>
            </a:r>
            <a:r>
              <a:rPr lang="en-US" sz="4000" dirty="0" err="1"/>
              <a:t>mendukung</a:t>
            </a:r>
            <a:r>
              <a:rPr lang="en-US" sz="4000" dirty="0"/>
              <a:t> </a:t>
            </a:r>
            <a:r>
              <a:rPr lang="en-US" sz="4000" dirty="0" err="1"/>
              <a:t>Undip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mencapai</a:t>
            </a:r>
            <a:r>
              <a:rPr lang="en-US" sz="4000" dirty="0"/>
              <a:t> WCU?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Ya</a:t>
            </a:r>
            <a:r>
              <a:rPr lang="en-US" sz="4000" dirty="0"/>
              <a:t>/</a:t>
            </a:r>
            <a:r>
              <a:rPr lang="en-US" sz="4000" dirty="0" err="1"/>
              <a:t>Tidak</a:t>
            </a:r>
            <a:r>
              <a:rPr lang="en-US" sz="4000" dirty="0"/>
              <a:t>? </a:t>
            </a:r>
            <a:r>
              <a:rPr lang="en-US" sz="4000" dirty="0" err="1"/>
              <a:t>Silakan</a:t>
            </a:r>
            <a:r>
              <a:rPr lang="en-US" sz="4000" dirty="0"/>
              <a:t> </a:t>
            </a:r>
            <a:r>
              <a:rPr lang="en-US" sz="4000" dirty="0" err="1"/>
              <a:t>ikut</a:t>
            </a:r>
            <a:r>
              <a:rPr lang="en-US" sz="4000" dirty="0"/>
              <a:t> </a:t>
            </a:r>
            <a:r>
              <a:rPr lang="en-US" sz="4000" dirty="0" err="1"/>
              <a:t>berkontribusi</a:t>
            </a:r>
            <a:r>
              <a:rPr lang="en-US" sz="4000" dirty="0"/>
              <a:t> di link </a:t>
            </a:r>
            <a:r>
              <a:rPr lang="en-US" sz="4000" dirty="0" err="1"/>
              <a:t>ini</a:t>
            </a:r>
            <a:r>
              <a:rPr lang="en-US" sz="4000" dirty="0"/>
              <a:t>:</a:t>
            </a:r>
          </a:p>
          <a:p>
            <a:pPr marL="0" indent="0">
              <a:buNone/>
            </a:pPr>
            <a:r>
              <a:rPr lang="en-US" sz="4000" dirty="0"/>
              <a:t>http://</a:t>
            </a:r>
            <a:r>
              <a:rPr lang="en-US" sz="4000" dirty="0" err="1"/>
              <a:t>etc.ch</a:t>
            </a:r>
            <a:r>
              <a:rPr lang="en-US" sz="4000" dirty="0"/>
              <a:t>/PN7E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EB58D-7BA0-B74A-8ADA-4D678BBB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4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6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7" name="Rectangle 74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AE1628-28E1-C14B-8D9B-F8EFAB2BD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274" r="1" b="18040"/>
          <a:stretch/>
        </p:blipFill>
        <p:spPr>
          <a:xfrm>
            <a:off x="447234" y="554720"/>
            <a:ext cx="11301984" cy="3322576"/>
          </a:xfrm>
          <a:prstGeom prst="rect">
            <a:avLst/>
          </a:prstGeom>
        </p:spPr>
      </p:pic>
      <p:sp>
        <p:nvSpPr>
          <p:cNvPr id="88" name="Rectangle 76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78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65523"/>
            <a:ext cx="11303626" cy="20452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15E24-1777-5041-BBB5-4A710B69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57010"/>
            <a:ext cx="10965141" cy="8952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Metodologi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dokumen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cetak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biru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(TOGAF ADM framework)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760C0-9FC3-CB4F-9C82-637BD092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5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2840C6-6494-4E12-A428-2012DA7DD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F5084D-B617-4011-8406-A93B6472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8797"/>
            <a:ext cx="5009388" cy="57817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3B2B5-AA3F-A941-A68B-05453F79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2" y="1204126"/>
            <a:ext cx="4476811" cy="33588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Arsitektur Sistem informasi undip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AD13B7-E2B1-C94C-BB13-D7BC35F70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6207" y="608797"/>
            <a:ext cx="5073501" cy="5781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38159-5D00-034E-9E54-E3533815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88561-BC7E-5447-AA62-2069FC89B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28" r="-1" b="1212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4ED7E-99F1-8242-AAED-EA4F125D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Arsitektur teknologi informasi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5F64B3-CC87-854F-B973-8CB2B15A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83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B417-BEBC-F34B-B9CC-D7D48260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pemeringkatan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33421-FE7C-544F-8227-4FAB9874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78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989CC6-19A4-6748-AD9A-B7F496B50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206" y="541065"/>
            <a:ext cx="4202925" cy="3435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FC056-C3C1-A94F-BE68-D184577F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090" y="541064"/>
            <a:ext cx="5326964" cy="343589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297735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EC80A-7885-4B45-A647-1C3A117EA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72000"/>
            <a:ext cx="10965141" cy="8952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Pemeringkatan scimagoir (http://scimagoir.com)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Undip di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BD2EF-50D4-1249-9607-769B6140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6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55CC-8B56-F443-A1B8-1128D333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47EDCCB9-65B4-6C43-AE9A-D02038E978A6}"/>
              </a:ext>
            </a:extLst>
          </p:cNvPr>
          <p:cNvSpPr/>
          <p:nvPr/>
        </p:nvSpPr>
        <p:spPr>
          <a:xfrm>
            <a:off x="5396479" y="702156"/>
            <a:ext cx="1808142" cy="11887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Latar</a:t>
            </a:r>
            <a:r>
              <a:rPr lang="en-US" dirty="0"/>
              <a:t> </a:t>
            </a:r>
            <a:r>
              <a:rPr lang="en-US" dirty="0" err="1"/>
              <a:t>Belakang</a:t>
            </a:r>
            <a:endParaRPr lang="en-US" dirty="0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986AE777-1378-234F-BD74-E740EC8DA02C}"/>
              </a:ext>
            </a:extLst>
          </p:cNvPr>
          <p:cNvSpPr/>
          <p:nvPr/>
        </p:nvSpPr>
        <p:spPr>
          <a:xfrm>
            <a:off x="7565534" y="1338520"/>
            <a:ext cx="1808142" cy="1188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Universitas</a:t>
            </a:r>
            <a:r>
              <a:rPr lang="en-US" dirty="0"/>
              <a:t> Kelas Dunia</a:t>
            </a: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21C07024-76EB-0D44-AC3F-E19E5DC207F0}"/>
              </a:ext>
            </a:extLst>
          </p:cNvPr>
          <p:cNvSpPr/>
          <p:nvPr/>
        </p:nvSpPr>
        <p:spPr>
          <a:xfrm>
            <a:off x="9012982" y="2527239"/>
            <a:ext cx="1808142" cy="1188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Definisi</a:t>
            </a:r>
            <a:endParaRPr lang="en-US" dirty="0"/>
          </a:p>
          <a:p>
            <a:pPr algn="ctr"/>
            <a:r>
              <a:rPr lang="en-US" dirty="0" err="1"/>
              <a:t>Universitas</a:t>
            </a:r>
            <a:r>
              <a:rPr lang="en-US" dirty="0"/>
              <a:t> Kelas Dunia</a:t>
            </a:r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D6FFBE98-BAFA-7F4B-B96A-E3A29F185CA1}"/>
              </a:ext>
            </a:extLst>
          </p:cNvPr>
          <p:cNvSpPr/>
          <p:nvPr/>
        </p:nvSpPr>
        <p:spPr>
          <a:xfrm>
            <a:off x="8802700" y="4317919"/>
            <a:ext cx="1808142" cy="11887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Strategi</a:t>
            </a:r>
            <a:endParaRPr lang="en-US" dirty="0"/>
          </a:p>
          <a:p>
            <a:pPr algn="ctr"/>
            <a:r>
              <a:rPr lang="en-US" dirty="0" err="1"/>
              <a:t>Universitas</a:t>
            </a:r>
            <a:r>
              <a:rPr lang="en-US" dirty="0"/>
              <a:t> Kelas Dunia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6725AD69-3120-3C41-BBDA-466BE436252F}"/>
              </a:ext>
            </a:extLst>
          </p:cNvPr>
          <p:cNvSpPr/>
          <p:nvPr/>
        </p:nvSpPr>
        <p:spPr>
          <a:xfrm>
            <a:off x="6792746" y="5302642"/>
            <a:ext cx="1808142" cy="118871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Rencana</a:t>
            </a:r>
            <a:r>
              <a:rPr lang="en-US" dirty="0"/>
              <a:t> IT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mjd</a:t>
            </a:r>
            <a:r>
              <a:rPr lang="en-US" dirty="0"/>
              <a:t> WCU</a:t>
            </a:r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21866D14-3483-DD46-A709-CB635D6496B1}"/>
              </a:ext>
            </a:extLst>
          </p:cNvPr>
          <p:cNvSpPr/>
          <p:nvPr/>
        </p:nvSpPr>
        <p:spPr>
          <a:xfrm>
            <a:off x="4309629" y="5302642"/>
            <a:ext cx="1808142" cy="1188719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Metodologi</a:t>
            </a:r>
            <a:r>
              <a:rPr lang="en-US" dirty="0"/>
              <a:t> </a:t>
            </a:r>
            <a:r>
              <a:rPr lang="en-US" dirty="0" err="1"/>
              <a:t>Cetak</a:t>
            </a:r>
            <a:r>
              <a:rPr lang="en-US" dirty="0"/>
              <a:t> </a:t>
            </a:r>
            <a:r>
              <a:rPr lang="en-US" dirty="0" err="1"/>
              <a:t>Biru</a:t>
            </a:r>
            <a:r>
              <a:rPr lang="en-US" dirty="0"/>
              <a:t> IT </a:t>
            </a:r>
            <a:r>
              <a:rPr lang="en-US" dirty="0" err="1"/>
              <a:t>Undip</a:t>
            </a:r>
            <a:endParaRPr lang="en-US" dirty="0"/>
          </a:p>
        </p:txBody>
      </p:sp>
      <p:sp>
        <p:nvSpPr>
          <p:cNvPr id="10" name="Oval 9">
            <a:hlinkClick r:id="rId8" action="ppaction://hlinksldjump"/>
            <a:extLst>
              <a:ext uri="{FF2B5EF4-FFF2-40B4-BE49-F238E27FC236}">
                <a16:creationId xmlns:a16="http://schemas.microsoft.com/office/drawing/2014/main" id="{36715F4F-72E3-0044-B6D0-E32C56FDFB0F}"/>
              </a:ext>
            </a:extLst>
          </p:cNvPr>
          <p:cNvSpPr/>
          <p:nvPr/>
        </p:nvSpPr>
        <p:spPr>
          <a:xfrm>
            <a:off x="2501487" y="4113923"/>
            <a:ext cx="1808142" cy="118871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Arsitektur</a:t>
            </a:r>
            <a:r>
              <a:rPr lang="en-US" dirty="0"/>
              <a:t> SI </a:t>
            </a:r>
            <a:r>
              <a:rPr lang="en-US" dirty="0" err="1"/>
              <a:t>Undip</a:t>
            </a:r>
            <a:endParaRPr lang="en-US" dirty="0"/>
          </a:p>
        </p:txBody>
      </p:sp>
      <p:sp>
        <p:nvSpPr>
          <p:cNvPr id="12" name="Oval 11">
            <a:hlinkClick r:id="rId9" action="ppaction://hlinksldjump"/>
            <a:extLst>
              <a:ext uri="{FF2B5EF4-FFF2-40B4-BE49-F238E27FC236}">
                <a16:creationId xmlns:a16="http://schemas.microsoft.com/office/drawing/2014/main" id="{7B79B831-F697-C540-888D-6DCEA3DCC548}"/>
              </a:ext>
            </a:extLst>
          </p:cNvPr>
          <p:cNvSpPr/>
          <p:nvPr/>
        </p:nvSpPr>
        <p:spPr>
          <a:xfrm>
            <a:off x="2035044" y="2611436"/>
            <a:ext cx="1808142" cy="118871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Arsitektur</a:t>
            </a:r>
            <a:r>
              <a:rPr lang="en-US" dirty="0"/>
              <a:t> TI </a:t>
            </a:r>
            <a:r>
              <a:rPr lang="en-US" dirty="0" err="1"/>
              <a:t>Undip</a:t>
            </a:r>
            <a:endParaRPr lang="en-US" dirty="0"/>
          </a:p>
        </p:txBody>
      </p:sp>
      <p:sp>
        <p:nvSpPr>
          <p:cNvPr id="13" name="Oval 12">
            <a:hlinkClick r:id="rId10" action="ppaction://hlinksldjump"/>
            <a:extLst>
              <a:ext uri="{FF2B5EF4-FFF2-40B4-BE49-F238E27FC236}">
                <a16:creationId xmlns:a16="http://schemas.microsoft.com/office/drawing/2014/main" id="{EE497790-1244-9349-9004-C61966DC7437}"/>
              </a:ext>
            </a:extLst>
          </p:cNvPr>
          <p:cNvSpPr/>
          <p:nvPr/>
        </p:nvSpPr>
        <p:spPr>
          <a:xfrm>
            <a:off x="3180178" y="1399030"/>
            <a:ext cx="1808142" cy="11887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Kesimpulan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1BBE0-7450-A340-90E1-5453D73D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49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8F76D-00A4-5C4E-8B0F-08298524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chemeClr val="tx1"/>
                </a:solidFill>
              </a:rPr>
              <a:t>Pemeringkatan scimagoir 2019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3BF5FAE-5AE3-8B45-9279-5EF57784B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298" y="453643"/>
            <a:ext cx="5043192" cy="58623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10BE29-B12B-FA4A-B3D3-C1B28073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06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7BC1D-3323-0C40-A66D-1AB644651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chemeClr val="tx1"/>
                </a:solidFill>
              </a:rPr>
              <a:t>Pemeringkatan</a:t>
            </a:r>
            <a:r>
              <a:rPr lang="en-US" sz="3300" dirty="0">
                <a:solidFill>
                  <a:schemeClr val="tx1"/>
                </a:solidFill>
              </a:rPr>
              <a:t> webometrics (2019)</a:t>
            </a:r>
            <a:br>
              <a:rPr lang="en-US" sz="3300" dirty="0">
                <a:solidFill>
                  <a:schemeClr val="tx1"/>
                </a:solidFill>
              </a:rPr>
            </a:b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1200" dirty="0" err="1">
                <a:solidFill>
                  <a:schemeClr val="tx1"/>
                </a:solidFill>
              </a:rPr>
              <a:t>Thn</a:t>
            </a:r>
            <a:r>
              <a:rPr lang="en-US" sz="1200" dirty="0">
                <a:solidFill>
                  <a:schemeClr val="tx1"/>
                </a:solidFill>
              </a:rPr>
              <a:t> 2015 </a:t>
            </a:r>
            <a:r>
              <a:rPr lang="en-US" sz="1200" dirty="0" err="1">
                <a:solidFill>
                  <a:schemeClr val="tx1"/>
                </a:solidFill>
              </a:rPr>
              <a:t>undip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peringkat</a:t>
            </a:r>
            <a:r>
              <a:rPr lang="en-US" sz="1200" dirty="0">
                <a:solidFill>
                  <a:schemeClr val="tx1"/>
                </a:solidFill>
              </a:rPr>
              <a:t> ke-5 Indonesia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48D408-DA95-3447-86EB-2ADFECFA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56" y="1367505"/>
            <a:ext cx="7012684" cy="4122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6A114-9F2C-EB4E-87F2-734A047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9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DEF64-3540-2941-A60F-C1210B88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chemeClr val="tx1"/>
                </a:solidFill>
              </a:rPr>
              <a:t>Pemeringkatan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qs-topuniversities</a:t>
            </a:r>
            <a:r>
              <a:rPr lang="en-US" sz="3300" dirty="0">
                <a:solidFill>
                  <a:schemeClr val="tx1"/>
                </a:solidFill>
              </a:rPr>
              <a:t> (2019)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A6354-36EC-DC41-A380-4676564AC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869" y="647808"/>
            <a:ext cx="6034355" cy="55817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9E51A-FADB-F84D-82ED-E73077C5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0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BE30-A2B0-DC43-878B-CCE105B6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dan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pencapaian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DC451-2E03-FE48-A25B-C7164993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19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21603-F511-2948-9239-61D1361F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chemeClr val="tx1"/>
                </a:solidFill>
              </a:rPr>
              <a:t>Bagaimana seharusnya merencanakan strategi si dan ti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D4D3F0-BB2A-6F43-9DDE-176EDBD09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5" y="801947"/>
            <a:ext cx="6253164" cy="52735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F3E9A-977A-D14E-B12F-3020DFBC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2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173B-0411-8440-A63B-CA055A07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02156"/>
            <a:ext cx="11458139" cy="1188720"/>
          </a:xfrm>
        </p:spPr>
        <p:txBody>
          <a:bodyPr/>
          <a:lstStyle/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memPrioritaskan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informasi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C6F01-8531-4D47-AB01-D2D0EB5AAE93}"/>
              </a:ext>
            </a:extLst>
          </p:cNvPr>
          <p:cNvSpPr txBox="1"/>
          <p:nvPr/>
        </p:nvSpPr>
        <p:spPr>
          <a:xfrm>
            <a:off x="4526056" y="2193298"/>
            <a:ext cx="7513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b="1" i="1" dirty="0"/>
              <a:t>Strategic</a:t>
            </a:r>
            <a:r>
              <a:rPr lang="en-ID" dirty="0"/>
              <a:t>: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paling </a:t>
            </a:r>
            <a:r>
              <a:rPr lang="en-ID" dirty="0" err="1"/>
              <a:t>utama</a:t>
            </a:r>
            <a:r>
              <a:rPr lang="en-ID" dirty="0"/>
              <a:t>, </a:t>
            </a:r>
            <a:r>
              <a:rPr lang="en-ID" dirty="0" err="1"/>
              <a:t>krn</a:t>
            </a:r>
            <a:r>
              <a:rPr lang="en-ID" dirty="0"/>
              <a:t> </a:t>
            </a:r>
            <a:r>
              <a:rPr lang="en-ID" dirty="0" err="1"/>
              <a:t>signifikan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nilai</a:t>
            </a:r>
            <a:r>
              <a:rPr lang="en-ID" dirty="0"/>
              <a:t> </a:t>
            </a:r>
            <a:r>
              <a:rPr lang="en-ID" dirty="0" err="1"/>
              <a:t>strategis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institusi</a:t>
            </a:r>
            <a:r>
              <a:rPr lang="en-ID" dirty="0"/>
              <a:t> dan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institusi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kalah</a:t>
            </a:r>
            <a:r>
              <a:rPr lang="en-ID" dirty="0"/>
              <a:t> </a:t>
            </a:r>
            <a:r>
              <a:rPr lang="en-ID" dirty="0" err="1"/>
              <a:t>bersaing</a:t>
            </a:r>
            <a:r>
              <a:rPr lang="en-ID" dirty="0"/>
              <a:t> - </a:t>
            </a:r>
            <a:r>
              <a:rPr lang="en-ID" dirty="0" err="1"/>
              <a:t>bangkrut</a:t>
            </a:r>
            <a:endParaRPr lang="en-ID" dirty="0"/>
          </a:p>
          <a:p>
            <a:pPr algn="just"/>
            <a:endParaRPr lang="en-ID" dirty="0"/>
          </a:p>
          <a:p>
            <a:pPr algn="just"/>
            <a:r>
              <a:rPr lang="en-ID" b="1" i="1" dirty="0"/>
              <a:t>Turnaround</a:t>
            </a:r>
            <a:r>
              <a:rPr lang="en-ID" dirty="0"/>
              <a:t>: SI yang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memberi</a:t>
            </a:r>
            <a:r>
              <a:rPr lang="en-ID" dirty="0"/>
              <a:t> </a:t>
            </a:r>
            <a:r>
              <a:rPr lang="en-ID" dirty="0" err="1"/>
              <a:t>keunggulan</a:t>
            </a:r>
            <a:r>
              <a:rPr lang="en-ID" dirty="0"/>
              <a:t> </a:t>
            </a:r>
            <a:r>
              <a:rPr lang="en-ID" dirty="0" err="1"/>
              <a:t>kompetitif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, 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institusi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bergantung</a:t>
            </a:r>
            <a:r>
              <a:rPr lang="en-ID" dirty="0"/>
              <a:t> pd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tsb</a:t>
            </a:r>
            <a:r>
              <a:rPr lang="en-ID" dirty="0"/>
              <a:t>. </a:t>
            </a:r>
          </a:p>
          <a:p>
            <a:pPr algn="just"/>
            <a:endParaRPr lang="en-ID" dirty="0"/>
          </a:p>
          <a:p>
            <a:pPr algn="just"/>
            <a:r>
              <a:rPr lang="en-ID" b="1" i="1" dirty="0"/>
              <a:t>Factory</a:t>
            </a:r>
            <a:r>
              <a:rPr lang="en-ID" dirty="0"/>
              <a:t>: SI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keunggulan</a:t>
            </a:r>
            <a:r>
              <a:rPr lang="en-ID" dirty="0"/>
              <a:t> </a:t>
            </a:r>
            <a:r>
              <a:rPr lang="en-ID" dirty="0" err="1"/>
              <a:t>kompetitif</a:t>
            </a:r>
            <a:r>
              <a:rPr lang="en-ID" dirty="0"/>
              <a:t> </a:t>
            </a:r>
          </a:p>
          <a:p>
            <a:pPr algn="just"/>
            <a:r>
              <a:rPr lang="en-ID" dirty="0" err="1"/>
              <a:t>Institusi</a:t>
            </a:r>
            <a:r>
              <a:rPr lang="en-ID" dirty="0"/>
              <a:t> ,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keberadaannya</a:t>
            </a:r>
            <a:r>
              <a:rPr lang="en-ID" dirty="0"/>
              <a:t> </a:t>
            </a:r>
            <a:r>
              <a:rPr lang="en-ID" dirty="0" err="1"/>
              <a:t>mutlak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. </a:t>
            </a: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data </a:t>
            </a:r>
            <a:r>
              <a:rPr lang="en-ID" dirty="0" err="1"/>
              <a:t>staf</a:t>
            </a:r>
            <a:r>
              <a:rPr lang="en-ID" dirty="0"/>
              <a:t>.</a:t>
            </a:r>
          </a:p>
          <a:p>
            <a:pPr algn="just"/>
            <a:endParaRPr lang="en-ID" dirty="0"/>
          </a:p>
          <a:p>
            <a:pPr algn="just"/>
            <a:r>
              <a:rPr lang="en-ID" b="1" i="1" dirty="0"/>
              <a:t>Support</a:t>
            </a:r>
            <a:r>
              <a:rPr lang="en-ID" dirty="0"/>
              <a:t>: SI yang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berfungsi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penunjang</a:t>
            </a:r>
            <a:r>
              <a:rPr lang="en-ID" dirty="0"/>
              <a:t> </a:t>
            </a:r>
            <a:r>
              <a:rPr lang="en-ID" dirty="0" err="1"/>
              <a:t>institusi</a:t>
            </a:r>
            <a:r>
              <a:rPr lang="en-ID" dirty="0"/>
              <a:t>, </a:t>
            </a:r>
          </a:p>
          <a:p>
            <a:pPr algn="just"/>
            <a:r>
              <a:rPr lang="en-ID" dirty="0" err="1"/>
              <a:t>kinerjanya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bergantung</a:t>
            </a:r>
            <a:r>
              <a:rPr lang="en-ID" dirty="0"/>
              <a:t> SI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potensi</a:t>
            </a:r>
            <a:r>
              <a:rPr lang="en-ID" dirty="0"/>
              <a:t> yang </a:t>
            </a:r>
            <a:r>
              <a:rPr lang="en-ID" dirty="0" err="1"/>
              <a:t>besar</a:t>
            </a:r>
            <a:r>
              <a:rPr lang="en-ID" dirty="0"/>
              <a:t> </a:t>
            </a:r>
          </a:p>
          <a:p>
            <a:pPr algn="just"/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keunggulan</a:t>
            </a:r>
            <a:r>
              <a:rPr lang="en-ID" dirty="0"/>
              <a:t> </a:t>
            </a:r>
            <a:r>
              <a:rPr lang="en-ID" dirty="0" err="1"/>
              <a:t>kompetitif</a:t>
            </a:r>
            <a:r>
              <a:rPr lang="en-ID" dirty="0"/>
              <a:t> </a:t>
            </a:r>
            <a:r>
              <a:rPr lang="en-ID" dirty="0" err="1"/>
              <a:t>institusi</a:t>
            </a:r>
            <a:r>
              <a:rPr lang="en-ID" dirty="0"/>
              <a:t>. </a:t>
            </a: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pajak</a:t>
            </a:r>
            <a:r>
              <a:rPr lang="en-ID" dirty="0"/>
              <a:t> </a:t>
            </a:r>
            <a:r>
              <a:rPr lang="en-ID" dirty="0" err="1"/>
              <a:t>dsb</a:t>
            </a:r>
            <a:r>
              <a:rPr lang="en-ID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5105C-2D06-6441-A14B-8885493C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3" y="2193298"/>
            <a:ext cx="4120593" cy="2612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FB414-D26D-6546-886B-C9A48366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6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306A-1264-6644-B117-AE8562F4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Kesimpulan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53DB6-FA1F-4945-BD39-CFF55CA38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0876"/>
            <a:ext cx="11029615" cy="2344644"/>
          </a:xfrm>
        </p:spPr>
        <p:txBody>
          <a:bodyPr/>
          <a:lstStyle/>
          <a:p>
            <a:r>
              <a:rPr lang="en-US" dirty="0" err="1"/>
              <a:t>Arsitektur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baik</a:t>
            </a:r>
            <a:endParaRPr lang="en-US" dirty="0"/>
          </a:p>
          <a:p>
            <a:r>
              <a:rPr lang="en-US" dirty="0"/>
              <a:t>Proses </a:t>
            </a:r>
            <a:r>
              <a:rPr lang="en-US" dirty="0" err="1"/>
              <a:t>bisnis</a:t>
            </a:r>
            <a:r>
              <a:rPr lang="en-US" dirty="0"/>
              <a:t> yang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mencerminkan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</a:p>
          <a:p>
            <a:r>
              <a:rPr lang="en-US" dirty="0" err="1"/>
              <a:t>Implementasi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proses </a:t>
            </a:r>
            <a:r>
              <a:rPr lang="en-US" dirty="0" err="1"/>
              <a:t>bisnis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tercapai</a:t>
            </a:r>
            <a:r>
              <a:rPr lang="en-US" dirty="0"/>
              <a:t> </a:t>
            </a:r>
            <a:r>
              <a:rPr lang="en-US" dirty="0" err="1"/>
              <a:t>sebagian</a:t>
            </a:r>
            <a:endParaRPr lang="en-US" dirty="0"/>
          </a:p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sinkronisasi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cetak</a:t>
            </a:r>
            <a:r>
              <a:rPr lang="en-US" dirty="0"/>
              <a:t> </a:t>
            </a:r>
            <a:r>
              <a:rPr lang="en-US" dirty="0" err="1"/>
              <a:t>biru</a:t>
            </a:r>
            <a:r>
              <a:rPr lang="en-US" dirty="0"/>
              <a:t> dan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Undip</a:t>
            </a:r>
            <a:r>
              <a:rPr lang="en-US" dirty="0"/>
              <a:t> </a:t>
            </a:r>
            <a:r>
              <a:rPr lang="en-US" dirty="0" err="1"/>
              <a:t>menuju</a:t>
            </a:r>
            <a:r>
              <a:rPr lang="en-US" dirty="0"/>
              <a:t> WCU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BD0E9-F501-D847-AE4A-407EFF6D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53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70BB-9A09-DB47-9570-AE970EB1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096"/>
            <a:ext cx="11029616" cy="1188720"/>
          </a:xfrm>
        </p:spPr>
        <p:txBody>
          <a:bodyPr/>
          <a:lstStyle/>
          <a:p>
            <a:r>
              <a:rPr lang="en-US" dirty="0" err="1"/>
              <a:t>Referensi</a:t>
            </a:r>
            <a:r>
              <a:rPr lang="en-US" dirty="0"/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51E997-FB81-0541-8919-4E8961D2C4CE}"/>
              </a:ext>
            </a:extLst>
          </p:cNvPr>
          <p:cNvSpPr/>
          <p:nvPr/>
        </p:nvSpPr>
        <p:spPr>
          <a:xfrm>
            <a:off x="524882" y="1441171"/>
            <a:ext cx="111422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Altbach</a:t>
            </a:r>
            <a:r>
              <a:rPr lang="en-ID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 G. (2004). Globalisation and the university: Myths and realities in an unequal world. </a:t>
            </a:r>
            <a:r>
              <a:rPr lang="en-ID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Tertiary Education &amp; Management</a:t>
            </a:r>
            <a:r>
              <a:rPr lang="en-ID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ID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3-25.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Williams, R., &amp; Van Dyke, N. (2007, June). Measuring the international standing of universities with an application to Australian Universities. </a:t>
            </a:r>
            <a:r>
              <a:rPr lang="en-ID" i="1" dirty="0">
                <a:solidFill>
                  <a:srgbClr val="060808"/>
                </a:solidFill>
                <a:effectLst/>
                <a:latin typeface="Times" pitchFamily="2" charset="0"/>
              </a:rPr>
              <a:t>Higher Education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, </a:t>
            </a:r>
            <a:r>
              <a:rPr lang="en-ID" i="1" dirty="0">
                <a:solidFill>
                  <a:srgbClr val="060808"/>
                </a:solidFill>
                <a:effectLst/>
                <a:latin typeface="Times" pitchFamily="2" charset="0"/>
              </a:rPr>
              <a:t>53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(6), 819–841. 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Khoon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, K. A., 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Shuko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, R., Hassan, O., Saleh, Z., Hamzah, A., 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Ismai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 R. L., et al. (2005, December). Hallmark of a world-class university. </a:t>
            </a:r>
            <a:r>
              <a:rPr lang="en-ID" i="1" dirty="0">
                <a:solidFill>
                  <a:srgbClr val="060808"/>
                </a:solidFill>
                <a:effectLst/>
                <a:latin typeface="Times" pitchFamily="2" charset="0"/>
              </a:rPr>
              <a:t>College Student Journal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, Retrieved from http://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findarticles.com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/ p/articles/mi_m0FCR/is_4_39/ai_n16123684. 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Niland, J. (2000, February 3). The challenge of building world-class universities in the Asian region. </a:t>
            </a:r>
            <a:r>
              <a:rPr lang="en-ID" i="1" dirty="0">
                <a:solidFill>
                  <a:srgbClr val="060808"/>
                </a:solidFill>
                <a:effectLst/>
                <a:latin typeface="Times" pitchFamily="2" charset="0"/>
              </a:rPr>
              <a:t>ON LINE Opinion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. Retrieved April 10, 2006 from http://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www.onlineopinion.com.au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/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view.asp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? article=997 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Niland, J. (2007). The challenge of building world-class universities. In J. 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Sadlak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 &amp; N. C. Liu (Eds.), </a:t>
            </a:r>
            <a:r>
              <a:rPr lang="en-ID" i="1" dirty="0">
                <a:solidFill>
                  <a:srgbClr val="060808"/>
                </a:solidFill>
                <a:effectLst/>
                <a:latin typeface="Times" pitchFamily="2" charset="0"/>
              </a:rPr>
              <a:t>The world-class university and ranking: Aiming beyond status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. Bucharest: UNESCO-CEPES.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Pidato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Menristekdikti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pada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Pelantikan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Rektor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Undip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, https://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news.detik.com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/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berita-jawa-tengah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/d-4529539/kembali-jadi-rektor-yos-johan-targetkan-undip-ranking-500-besar-dunia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diakses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10 Sept 2019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Rencana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Strategis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effectLst/>
                <a:latin typeface="Times" pitchFamily="2" charset="0"/>
              </a:rPr>
              <a:t>Undip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 2015-2019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Cetak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Biru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Teknologi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Informasi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dan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Komunikasi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Undip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Tahun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 2015-2034</a:t>
            </a:r>
            <a:r>
              <a:rPr lang="en-ID" dirty="0">
                <a:solidFill>
                  <a:srgbClr val="060808"/>
                </a:solidFill>
                <a:effectLst/>
                <a:latin typeface="Times" pitchFamily="2" charset="0"/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John Ward </a:t>
            </a:r>
            <a:r>
              <a:rPr lang="en-ID" dirty="0" err="1">
                <a:solidFill>
                  <a:srgbClr val="060808"/>
                </a:solidFill>
                <a:latin typeface="Times" pitchFamily="2" charset="0"/>
              </a:rPr>
              <a:t>et.al</a:t>
            </a: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, (2002), , Strategic Planning for Information Systems, Wiley.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060808"/>
                </a:solidFill>
                <a:latin typeface="Times" pitchFamily="2" charset="0"/>
              </a:rPr>
              <a:t>McFarlan, F. W. (1981). "Portfolio approach to information systems." Harvard Business Review (September–October 1981): 142-150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2A88F-4B3C-E746-96BF-AE9238EA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0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7BF4C-5210-2A42-A2DE-BCE24039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41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0DC53-880F-7E40-8D5A-260724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</a:rPr>
              <a:t>Teknologi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Informasi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Undip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2008-2014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D3316-0CF6-114B-A097-FE7A60C80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8" r="7929" b="1"/>
          <a:stretch/>
        </p:blipFill>
        <p:spPr>
          <a:xfrm>
            <a:off x="4761510" y="799041"/>
            <a:ext cx="2657897" cy="2487519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9FE72-F0E9-2D4E-A762-19D397E24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46" r="-1" b="4119"/>
          <a:stretch/>
        </p:blipFill>
        <p:spPr>
          <a:xfrm>
            <a:off x="4411999" y="3991010"/>
            <a:ext cx="3356919" cy="1989836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748D6-906A-494A-9C8B-6DBFE64E1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4" r="107"/>
          <a:stretch/>
        </p:blipFill>
        <p:spPr>
          <a:xfrm>
            <a:off x="8580848" y="3742160"/>
            <a:ext cx="2657319" cy="24875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818326-C284-3043-9224-C1E4B13F0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048" y="886696"/>
            <a:ext cx="3200400" cy="23298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A5CDC-B156-714A-8EB5-BB25050D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1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7728-8544-DD4C-8E11-2D7BD169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bp.  </a:t>
            </a:r>
            <a:r>
              <a:rPr lang="en-US" dirty="0" err="1"/>
              <a:t>Agus</a:t>
            </a:r>
            <a:r>
              <a:rPr lang="en-US" dirty="0"/>
              <a:t> </a:t>
            </a:r>
            <a:r>
              <a:rPr lang="en-US" dirty="0" err="1"/>
              <a:t>wicaksono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2EF66-A0F4-3341-90A4-C40F841D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7917348" cy="35220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err="1"/>
              <a:t>Bagaimana</a:t>
            </a:r>
            <a:r>
              <a:rPr lang="en-US" sz="3200" dirty="0"/>
              <a:t> </a:t>
            </a:r>
            <a:r>
              <a:rPr lang="en-US" sz="3200" dirty="0" err="1"/>
              <a:t>Strategi</a:t>
            </a:r>
            <a:r>
              <a:rPr lang="en-US" sz="3200" dirty="0"/>
              <a:t> TI agar </a:t>
            </a:r>
            <a:r>
              <a:rPr lang="en-US" sz="3200" dirty="0" err="1"/>
              <a:t>Strategi</a:t>
            </a:r>
            <a:r>
              <a:rPr lang="en-US" sz="3200" dirty="0"/>
              <a:t> Pak </a:t>
            </a:r>
            <a:r>
              <a:rPr lang="en-US" sz="3200" dirty="0" err="1"/>
              <a:t>Rektor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disupport</a:t>
            </a:r>
            <a:r>
              <a:rPr lang="en-US" sz="3200" dirty="0"/>
              <a:t> oleh </a:t>
            </a:r>
            <a:r>
              <a:rPr lang="en-US" sz="3200" dirty="0" err="1"/>
              <a:t>Strategi</a:t>
            </a:r>
            <a:r>
              <a:rPr lang="en-US" sz="3200" dirty="0"/>
              <a:t> </a:t>
            </a:r>
            <a:r>
              <a:rPr lang="en-US" sz="3200" dirty="0" err="1"/>
              <a:t>Pemegang</a:t>
            </a:r>
            <a:r>
              <a:rPr lang="en-US" sz="3200" dirty="0"/>
              <a:t> </a:t>
            </a:r>
            <a:r>
              <a:rPr lang="en-US" sz="3200" dirty="0" err="1"/>
              <a:t>Otoritas</a:t>
            </a:r>
            <a:r>
              <a:rPr lang="en-US" sz="3200" dirty="0"/>
              <a:t> TI </a:t>
            </a:r>
            <a:r>
              <a:rPr lang="en-US" sz="3200" dirty="0" err="1"/>
              <a:t>Undip</a:t>
            </a:r>
            <a:r>
              <a:rPr lang="en-US" sz="3200" dirty="0"/>
              <a:t>, </a:t>
            </a:r>
            <a:r>
              <a:rPr lang="en-US" sz="3200" dirty="0" err="1"/>
              <a:t>supaya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UNDIP </a:t>
            </a:r>
            <a:r>
              <a:rPr lang="en-US" sz="3200" dirty="0" err="1"/>
              <a:t>menjadiWorld</a:t>
            </a:r>
            <a:r>
              <a:rPr lang="en-US" sz="3200" dirty="0"/>
              <a:t> Class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83126-C6EF-944E-94CF-D2A5A245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7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AD7842-810C-B14C-9E7D-A9981800E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1407A-319C-5F47-BE5A-2F94B46D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36" r="1" b="13835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04E0C-7178-F243-853B-A3C8B5123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5932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80DDD-3D60-8B48-8A81-A8EBB9B9A9C2}"/>
              </a:ext>
            </a:extLst>
          </p:cNvPr>
          <p:cNvSpPr txBox="1"/>
          <p:nvPr/>
        </p:nvSpPr>
        <p:spPr>
          <a:xfrm>
            <a:off x="4366268" y="5674854"/>
            <a:ext cx="342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Isidro </a:t>
            </a:r>
            <a:r>
              <a:rPr lang="en-US" dirty="0" err="1">
                <a:solidFill>
                  <a:schemeClr val="bg1"/>
                </a:solidFill>
              </a:rPr>
              <a:t>Aguillo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BE7CC-A4B1-0642-918F-87392603C1D3}"/>
              </a:ext>
            </a:extLst>
          </p:cNvPr>
          <p:cNvSpPr txBox="1"/>
          <p:nvPr/>
        </p:nvSpPr>
        <p:spPr>
          <a:xfrm>
            <a:off x="9180094" y="6322056"/>
            <a:ext cx="342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CSIC Spain,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FD1E5-68DD-0A40-91C4-5DF49E3D1203}"/>
              </a:ext>
            </a:extLst>
          </p:cNvPr>
          <p:cNvSpPr txBox="1"/>
          <p:nvPr/>
        </p:nvSpPr>
        <p:spPr>
          <a:xfrm>
            <a:off x="7995494" y="2560064"/>
            <a:ext cx="399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Dinner and discussion, Madrid, 2017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0DCB4-009F-9C44-B1A7-D3D6D072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2415CE-DE4A-4F44-AB0A-F40C8FF92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5" r="-1" b="-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85388-547B-3844-9E76-51EC5E618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8" r="20145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DDB2C-F96B-8345-A89A-F2AE920F5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3389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21C5E-FD2C-FF48-9681-789B4501A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05" r="4" b="10543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D0BBD-18B5-694B-86BA-FA5E6940C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" r="3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7DA39C-39F8-B942-A9AC-36992756C1F4}"/>
              </a:ext>
            </a:extLst>
          </p:cNvPr>
          <p:cNvSpPr txBox="1"/>
          <p:nvPr/>
        </p:nvSpPr>
        <p:spPr>
          <a:xfrm>
            <a:off x="7712015" y="5175849"/>
            <a:ext cx="36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International Conference on </a:t>
            </a:r>
            <a:r>
              <a:rPr lang="en-US" dirty="0" err="1">
                <a:solidFill>
                  <a:schemeClr val="bg1"/>
                </a:solidFill>
              </a:rPr>
              <a:t>Scientometrics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Informetrics</a:t>
            </a:r>
            <a:r>
              <a:rPr lang="en-US" dirty="0">
                <a:solidFill>
                  <a:schemeClr val="bg1"/>
                </a:solidFill>
              </a:rPr>
              <a:t>, as Scientific Committee, </a:t>
            </a:r>
          </a:p>
          <a:p>
            <a:r>
              <a:rPr lang="en-US" dirty="0">
                <a:solidFill>
                  <a:schemeClr val="bg1"/>
                </a:solidFill>
              </a:rPr>
              <a:t>Rome, Italy,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B5C67-F08B-6A47-A631-F3DFB871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0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BFAA-B4AA-AD41-B0F5-6CB9C7B1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Latar</a:t>
            </a:r>
            <a:r>
              <a:rPr lang="en-US" dirty="0"/>
              <a:t> </a:t>
            </a:r>
            <a:r>
              <a:rPr lang="en-US" dirty="0" err="1"/>
              <a:t>belakang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EF427-F7DA-9B4C-8B44-73FD0FFA2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Pendidikan Tinggi </a:t>
            </a:r>
            <a:r>
              <a:rPr lang="en-US" sz="2800" dirty="0" err="1"/>
              <a:t>seluruh</a:t>
            </a:r>
            <a:r>
              <a:rPr lang="en-US" sz="2800" dirty="0"/>
              <a:t> dunia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berada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masa </a:t>
            </a:r>
            <a:r>
              <a:rPr lang="en-US" sz="2800" dirty="0" err="1"/>
              <a:t>transisi</a:t>
            </a:r>
            <a:r>
              <a:rPr lang="en-US" sz="2800" dirty="0"/>
              <a:t>, </a:t>
            </a:r>
            <a:r>
              <a:rPr lang="en-US" sz="2800" dirty="0" err="1"/>
              <a:t>terpengaruh</a:t>
            </a:r>
            <a:r>
              <a:rPr lang="en-US" sz="2800" dirty="0"/>
              <a:t> oleh:</a:t>
            </a:r>
          </a:p>
          <a:p>
            <a:r>
              <a:rPr lang="en-US" sz="2800" dirty="0" err="1"/>
              <a:t>Globalisasi</a:t>
            </a:r>
            <a:endParaRPr lang="en-US" sz="2800" dirty="0"/>
          </a:p>
          <a:p>
            <a:r>
              <a:rPr lang="en-US" sz="2800" dirty="0" err="1"/>
              <a:t>Akses</a:t>
            </a:r>
            <a:r>
              <a:rPr lang="en-US" sz="2800" dirty="0"/>
              <a:t> </a:t>
            </a:r>
            <a:r>
              <a:rPr lang="en-US" sz="2800" dirty="0" err="1"/>
              <a:t>informasi</a:t>
            </a:r>
            <a:r>
              <a:rPr lang="en-US" sz="2800" dirty="0"/>
              <a:t> </a:t>
            </a:r>
            <a:r>
              <a:rPr lang="en-US" sz="2800" dirty="0" err="1"/>
              <a:t>keluar</a:t>
            </a:r>
            <a:r>
              <a:rPr lang="en-US" sz="2800" dirty="0"/>
              <a:t> </a:t>
            </a:r>
            <a:r>
              <a:rPr lang="en-US" sz="2800" dirty="0" err="1"/>
              <a:t>masuk</a:t>
            </a:r>
            <a:r>
              <a:rPr lang="en-US" sz="2800" dirty="0"/>
              <a:t>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en-US" sz="2800" dirty="0" err="1"/>
              <a:t>massal</a:t>
            </a:r>
            <a:endParaRPr lang="en-US" sz="2800" dirty="0"/>
          </a:p>
          <a:p>
            <a:r>
              <a:rPr lang="en-US" sz="2800" dirty="0" err="1"/>
              <a:t>Perubahan</a:t>
            </a:r>
            <a:r>
              <a:rPr lang="en-US" sz="2800" dirty="0"/>
              <a:t> </a:t>
            </a:r>
            <a:r>
              <a:rPr lang="en-US" sz="2800" dirty="0" err="1"/>
              <a:t>hubungan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</a:t>
            </a:r>
            <a:r>
              <a:rPr lang="en-US" sz="2800" dirty="0" err="1"/>
              <a:t>perguruan</a:t>
            </a:r>
            <a:r>
              <a:rPr lang="en-US" sz="2800" dirty="0"/>
              <a:t> </a:t>
            </a:r>
            <a:r>
              <a:rPr lang="en-US" sz="2800" dirty="0" err="1"/>
              <a:t>tinggi</a:t>
            </a:r>
            <a:r>
              <a:rPr lang="en-US" sz="2800" dirty="0"/>
              <a:t> </a:t>
            </a:r>
            <a:r>
              <a:rPr lang="en-US" sz="2800" dirty="0" err="1"/>
              <a:t>sendiri</a:t>
            </a:r>
            <a:r>
              <a:rPr lang="en-US" sz="2800" dirty="0"/>
              <a:t>, negara dan </a:t>
            </a:r>
            <a:r>
              <a:rPr lang="en-US" sz="2800" dirty="0" err="1"/>
              <a:t>teknologi</a:t>
            </a:r>
            <a:r>
              <a:rPr lang="en-US" sz="2800" dirty="0"/>
              <a:t> </a:t>
            </a:r>
            <a:r>
              <a:rPr lang="en-US" sz="2800" dirty="0" err="1"/>
              <a:t>baru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56AE9-30E5-C14E-A13C-BB365214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9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2B37-751A-C94E-8501-BB67EC16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UNIVERSITAS KELAS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E2C13-1C90-EE43-A20C-5BC7EE460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45077"/>
            <a:ext cx="11029615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Apakah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err="1"/>
              <a:t>Universitas</a:t>
            </a:r>
            <a:r>
              <a:rPr lang="en-US" sz="3200" dirty="0"/>
              <a:t> Kelas Dunia ?</a:t>
            </a:r>
          </a:p>
          <a:p>
            <a:pPr marL="0" indent="0">
              <a:buNone/>
            </a:pPr>
            <a:r>
              <a:rPr lang="en-US" sz="3200" dirty="0"/>
              <a:t>“S</a:t>
            </a:r>
            <a:r>
              <a:rPr lang="id-ID" sz="3200" dirty="0" err="1"/>
              <a:t>emua</a:t>
            </a:r>
            <a:r>
              <a:rPr lang="id-ID" sz="3200" dirty="0"/>
              <a:t> orang menginginkannya, tidak ada yang tahu apa itu, dan tidak ada yang tahu bagaimana cara mendapatkannya" </a:t>
            </a:r>
          </a:p>
          <a:p>
            <a:pPr marL="0" indent="0">
              <a:buNone/>
            </a:pPr>
            <a:r>
              <a:rPr lang="id-ID" sz="3200" dirty="0"/>
              <a:t>(</a:t>
            </a:r>
            <a:r>
              <a:rPr lang="id-ID" sz="3200" dirty="0" err="1"/>
              <a:t>Altbach</a:t>
            </a:r>
            <a:r>
              <a:rPr lang="id-ID" sz="3200" dirty="0"/>
              <a:t>, 2004)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74611-7D15-4648-AA43-850CBD6B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E644-D07D-B94F-94A6-B502855B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E1DC-54BD-C54E-B96D-680A18D20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26966"/>
            <a:ext cx="11029615" cy="3634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err="1"/>
              <a:t>Mengapa</a:t>
            </a:r>
            <a:r>
              <a:rPr lang="en-US" sz="2800" dirty="0"/>
              <a:t> </a:t>
            </a:r>
            <a:r>
              <a:rPr lang="en-US" sz="2800" dirty="0" err="1"/>
              <a:t>Undip</a:t>
            </a:r>
            <a:r>
              <a:rPr lang="en-US" sz="2800" dirty="0"/>
              <a:t> </a:t>
            </a:r>
            <a:r>
              <a:rPr lang="en-US" sz="2800" dirty="0" err="1"/>
              <a:t>harus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Universitas</a:t>
            </a:r>
            <a:r>
              <a:rPr lang="en-US" sz="2800" dirty="0"/>
              <a:t> Kelas Dunia?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Pengaruh</a:t>
            </a:r>
            <a:r>
              <a:rPr lang="en-US" sz="2800" dirty="0"/>
              <a:t> </a:t>
            </a:r>
            <a:r>
              <a:rPr lang="en-US" sz="2800" dirty="0" err="1"/>
              <a:t>globalisasi</a:t>
            </a:r>
            <a:r>
              <a:rPr lang="en-US" sz="2800" dirty="0"/>
              <a:t> </a:t>
            </a:r>
            <a:r>
              <a:rPr lang="en-US" sz="2800" dirty="0" err="1"/>
              <a:t>menyebabkan</a:t>
            </a:r>
            <a:r>
              <a:rPr lang="en-US" sz="2800" dirty="0"/>
              <a:t> </a:t>
            </a:r>
            <a:r>
              <a:rPr lang="en-US" sz="2800" dirty="0" err="1"/>
              <a:t>calon</a:t>
            </a:r>
            <a:r>
              <a:rPr lang="en-US" sz="2800" dirty="0"/>
              <a:t> </a:t>
            </a:r>
            <a:r>
              <a:rPr lang="en-US" sz="2800" dirty="0" err="1"/>
              <a:t>mahasiswa</a:t>
            </a:r>
            <a:r>
              <a:rPr lang="en-US" sz="2800" dirty="0"/>
              <a:t> </a:t>
            </a:r>
            <a:r>
              <a:rPr lang="en-US" sz="2800" i="1" dirty="0" err="1"/>
              <a:t>mencari</a:t>
            </a:r>
            <a:r>
              <a:rPr lang="en-US" sz="2800" i="1" dirty="0"/>
              <a:t> </a:t>
            </a:r>
            <a:r>
              <a:rPr lang="en-US" sz="2800" i="1" dirty="0" err="1"/>
              <a:t>universitas</a:t>
            </a:r>
            <a:r>
              <a:rPr lang="en-US" sz="2800" i="1" dirty="0"/>
              <a:t> </a:t>
            </a:r>
            <a:r>
              <a:rPr lang="en-US" sz="2800" i="1" dirty="0" err="1"/>
              <a:t>terbaik</a:t>
            </a:r>
            <a:r>
              <a:rPr lang="en-US" sz="2800" i="1" dirty="0"/>
              <a:t> </a:t>
            </a:r>
            <a:r>
              <a:rPr lang="en-US" sz="2800" dirty="0" err="1"/>
              <a:t>baginya</a:t>
            </a:r>
            <a:r>
              <a:rPr lang="en-US" sz="2800" dirty="0"/>
              <a:t>, </a:t>
            </a:r>
            <a:r>
              <a:rPr lang="en-US" sz="2800" dirty="0" err="1"/>
              <a:t>terlepas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perbatasaan</a:t>
            </a:r>
            <a:r>
              <a:rPr lang="en-US" sz="2800" dirty="0"/>
              <a:t> negara </a:t>
            </a:r>
            <a:r>
              <a:rPr lang="en-US" sz="2800" dirty="0" err="1"/>
              <a:t>mereka</a:t>
            </a:r>
            <a:endParaRPr lang="en-US" sz="2800" dirty="0"/>
          </a:p>
          <a:p>
            <a:r>
              <a:rPr lang="en-US" sz="2800" dirty="0" err="1"/>
              <a:t>Pemerintah</a:t>
            </a:r>
            <a:r>
              <a:rPr lang="en-US" sz="2800" dirty="0"/>
              <a:t> (negara) </a:t>
            </a:r>
            <a:r>
              <a:rPr lang="en-US" sz="2800" dirty="0" err="1"/>
              <a:t>menginginkan</a:t>
            </a:r>
            <a:r>
              <a:rPr lang="en-US" sz="2800" dirty="0"/>
              <a:t> </a:t>
            </a:r>
            <a:r>
              <a:rPr lang="en-US" sz="2800" i="1" dirty="0" err="1"/>
              <a:t>Pengembalian</a:t>
            </a:r>
            <a:r>
              <a:rPr lang="en-US" sz="2800" i="1" dirty="0"/>
              <a:t> </a:t>
            </a:r>
            <a:r>
              <a:rPr lang="en-US" sz="2800" i="1" dirty="0" err="1"/>
              <a:t>Investasi</a:t>
            </a:r>
            <a:r>
              <a:rPr lang="en-US" sz="2800" dirty="0"/>
              <a:t> </a:t>
            </a:r>
            <a:r>
              <a:rPr lang="en-US" sz="2800" dirty="0" err="1"/>
              <a:t>mereka</a:t>
            </a:r>
            <a:r>
              <a:rPr lang="en-US" sz="2800" dirty="0"/>
              <a:t> pada </a:t>
            </a:r>
            <a:r>
              <a:rPr lang="en-US" sz="2800" dirty="0" err="1"/>
              <a:t>universitas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(William, </a:t>
            </a:r>
            <a:r>
              <a:rPr lang="en-US" sz="2800" dirty="0" err="1"/>
              <a:t>et.al</a:t>
            </a:r>
            <a:r>
              <a:rPr lang="en-US" sz="2800" dirty="0"/>
              <a:t>, 2009)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15C44-22A6-474B-81F2-C1FA7F0E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0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C0AB-286A-EE44-A693-D677B2FA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Identifikasi</a:t>
            </a:r>
            <a:r>
              <a:rPr lang="en-US" dirty="0"/>
              <a:t> dan </a:t>
            </a:r>
            <a:r>
              <a:rPr lang="en-US" dirty="0" err="1"/>
              <a:t>klasifikasi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di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0624-0181-4142-92EA-559B590AE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beberapa</a:t>
            </a:r>
            <a:r>
              <a:rPr lang="en-US" sz="2800" dirty="0"/>
              <a:t> </a:t>
            </a:r>
            <a:r>
              <a:rPr lang="en-US" sz="2800" dirty="0" err="1"/>
              <a:t>tahun</a:t>
            </a:r>
            <a:r>
              <a:rPr lang="en-US" sz="2800" dirty="0"/>
              <a:t> </a:t>
            </a:r>
            <a:r>
              <a:rPr lang="en-US" sz="2800" dirty="0" err="1"/>
              <a:t>terakhir</a:t>
            </a:r>
            <a:r>
              <a:rPr lang="en-US" sz="2800" dirty="0"/>
              <a:t>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muncul</a:t>
            </a:r>
            <a:r>
              <a:rPr lang="en-US" sz="2800" dirty="0"/>
              <a:t> Lembaga-Lembaga </a:t>
            </a:r>
            <a:r>
              <a:rPr lang="en-US" sz="2800" dirty="0" err="1"/>
              <a:t>yag</a:t>
            </a:r>
            <a:r>
              <a:rPr lang="en-US" sz="2800" dirty="0"/>
              <a:t> </a:t>
            </a:r>
            <a:r>
              <a:rPr lang="en-US" sz="2800" dirty="0" err="1"/>
              <a:t>membuat</a:t>
            </a:r>
            <a:r>
              <a:rPr lang="en-US" sz="2800" dirty="0"/>
              <a:t> </a:t>
            </a:r>
            <a:r>
              <a:rPr lang="en-US" sz="2800" dirty="0" err="1"/>
              <a:t>pemeringkatan</a:t>
            </a:r>
            <a:r>
              <a:rPr lang="en-US" sz="2800" dirty="0"/>
              <a:t> </a:t>
            </a:r>
            <a:r>
              <a:rPr lang="en-US" sz="2800" dirty="0" err="1"/>
              <a:t>Universitas</a:t>
            </a:r>
            <a:r>
              <a:rPr lang="en-US" sz="2800" dirty="0"/>
              <a:t> di dunia </a:t>
            </a:r>
            <a:r>
              <a:rPr lang="en-US" sz="2800" dirty="0" err="1"/>
              <a:t>diantaranya</a:t>
            </a:r>
            <a:r>
              <a:rPr lang="en-US" sz="2800" dirty="0"/>
              <a:t>:</a:t>
            </a:r>
          </a:p>
          <a:p>
            <a:r>
              <a:rPr lang="en-US" sz="2800" dirty="0"/>
              <a:t>Times Higher Education</a:t>
            </a:r>
          </a:p>
          <a:p>
            <a:r>
              <a:rPr lang="en-US" sz="2800" dirty="0"/>
              <a:t>Shanghai Jiao Tong University</a:t>
            </a:r>
          </a:p>
          <a:p>
            <a:r>
              <a:rPr lang="en-US" sz="2800" dirty="0" err="1"/>
              <a:t>Greenmetric</a:t>
            </a:r>
            <a:r>
              <a:rPr lang="en-US" sz="2800" dirty="0"/>
              <a:t> UI</a:t>
            </a:r>
          </a:p>
          <a:p>
            <a:r>
              <a:rPr lang="en-US" sz="2800" dirty="0" err="1"/>
              <a:t>Scimago</a:t>
            </a:r>
            <a:r>
              <a:rPr lang="en-US" sz="2800" dirty="0"/>
              <a:t> Institutional Ranking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33AEE-EE6B-A345-8C98-FC6FF077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E521-5569-1C43-97C1-4C0C5C43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Universitas</a:t>
            </a:r>
            <a:r>
              <a:rPr lang="en-US" dirty="0"/>
              <a:t> yang </a:t>
            </a:r>
            <a:r>
              <a:rPr lang="en-US" dirty="0" err="1"/>
              <a:t>unggul</a:t>
            </a:r>
            <a:r>
              <a:rPr lang="en-US" dirty="0"/>
              <a:t> pada </a:t>
            </a:r>
            <a:r>
              <a:rPr lang="en-US" dirty="0" err="1"/>
              <a:t>pemeringkatan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D826-151B-C344-B1C6-EF426B14B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err="1"/>
              <a:t>Sebagian</a:t>
            </a:r>
            <a:r>
              <a:rPr lang="en-US" sz="2800" dirty="0"/>
              <a:t> </a:t>
            </a:r>
            <a:r>
              <a:rPr lang="en-US" sz="2800" dirty="0" err="1"/>
              <a:t>besar</a:t>
            </a:r>
            <a:r>
              <a:rPr lang="en-US" sz="2800" dirty="0"/>
              <a:t> </a:t>
            </a:r>
            <a:r>
              <a:rPr lang="en-US" sz="2800" dirty="0" err="1"/>
              <a:t>universitas</a:t>
            </a:r>
            <a:r>
              <a:rPr lang="en-US" sz="2800" dirty="0"/>
              <a:t> yang </a:t>
            </a:r>
            <a:r>
              <a:rPr lang="en-US" sz="2800" dirty="0" err="1"/>
              <a:t>unggul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:</a:t>
            </a:r>
          </a:p>
          <a:p>
            <a:r>
              <a:rPr lang="en-US" sz="2800" dirty="0" err="1"/>
              <a:t>Menghasilkan</a:t>
            </a:r>
            <a:r>
              <a:rPr lang="en-US" sz="2800" dirty="0"/>
              <a:t> </a:t>
            </a:r>
            <a:r>
              <a:rPr lang="en-US" sz="2800" dirty="0" err="1"/>
              <a:t>lulusan</a:t>
            </a:r>
            <a:r>
              <a:rPr lang="en-US" sz="2800" dirty="0"/>
              <a:t> yang </a:t>
            </a:r>
            <a:r>
              <a:rPr lang="en-US" sz="2800" dirty="0" err="1"/>
              <a:t>berkualitas</a:t>
            </a:r>
            <a:r>
              <a:rPr lang="en-US" sz="2800" dirty="0"/>
              <a:t> </a:t>
            </a:r>
            <a:r>
              <a:rPr lang="en-US" sz="2800" dirty="0" err="1"/>
              <a:t>baik</a:t>
            </a:r>
            <a:r>
              <a:rPr lang="en-US" sz="2800" dirty="0"/>
              <a:t> dan </a:t>
            </a: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diminati</a:t>
            </a:r>
            <a:r>
              <a:rPr lang="en-US" sz="2800" dirty="0"/>
              <a:t> di pasar </a:t>
            </a:r>
            <a:r>
              <a:rPr lang="en-US" sz="2800" dirty="0" err="1"/>
              <a:t>kerja</a:t>
            </a:r>
            <a:endParaRPr lang="en-US" sz="2800" dirty="0"/>
          </a:p>
          <a:p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keluaran</a:t>
            </a:r>
            <a:r>
              <a:rPr lang="en-US" sz="2800" dirty="0"/>
              <a:t> </a:t>
            </a:r>
            <a:r>
              <a:rPr lang="en-US" sz="2800" dirty="0" err="1"/>
              <a:t>hasil-hasil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 </a:t>
            </a:r>
            <a:r>
              <a:rPr lang="en-US" sz="2800" dirty="0" err="1"/>
              <a:t>mutakhir</a:t>
            </a:r>
            <a:r>
              <a:rPr lang="en-US" sz="2800" dirty="0"/>
              <a:t> yang </a:t>
            </a:r>
            <a:r>
              <a:rPr lang="en-US" sz="2800" dirty="0" err="1"/>
              <a:t>diterbitkan</a:t>
            </a:r>
            <a:r>
              <a:rPr lang="en-US" sz="2800" dirty="0"/>
              <a:t> pada </a:t>
            </a:r>
            <a:r>
              <a:rPr lang="en-US" sz="2800" dirty="0" err="1"/>
              <a:t>jurnal</a:t>
            </a:r>
            <a:r>
              <a:rPr lang="en-US" sz="2800" dirty="0"/>
              <a:t> </a:t>
            </a:r>
            <a:r>
              <a:rPr lang="en-US" sz="2800" dirty="0" err="1"/>
              <a:t>ilmiah</a:t>
            </a:r>
            <a:r>
              <a:rPr lang="en-US" sz="2800" dirty="0"/>
              <a:t> </a:t>
            </a:r>
            <a:r>
              <a:rPr lang="en-US" sz="2800" dirty="0" err="1"/>
              <a:t>terbaik</a:t>
            </a:r>
            <a:r>
              <a:rPr lang="en-US" sz="2800" dirty="0"/>
              <a:t> dunia</a:t>
            </a:r>
          </a:p>
          <a:p>
            <a:r>
              <a:rPr lang="en-US" sz="2800" dirty="0" err="1"/>
              <a:t>Fakultas</a:t>
            </a:r>
            <a:r>
              <a:rPr lang="en-US" sz="2800" dirty="0"/>
              <a:t> </a:t>
            </a:r>
            <a:r>
              <a:rPr lang="en-US" sz="2800" dirty="0" err="1"/>
              <a:t>sains</a:t>
            </a:r>
            <a:r>
              <a:rPr lang="en-US" sz="2800" dirty="0"/>
              <a:t> dan </a:t>
            </a:r>
            <a:r>
              <a:rPr lang="en-US" sz="2800" dirty="0" err="1"/>
              <a:t>teknologi-nya</a:t>
            </a:r>
            <a:r>
              <a:rPr lang="en-US" sz="2800" dirty="0"/>
              <a:t> </a:t>
            </a:r>
            <a:r>
              <a:rPr lang="en-US" sz="2800" dirty="0" err="1"/>
              <a:t>berkontribusi</a:t>
            </a:r>
            <a:r>
              <a:rPr lang="en-US" sz="2800" dirty="0"/>
              <a:t> </a:t>
            </a:r>
            <a:r>
              <a:rPr lang="en-US" sz="2800" dirty="0" err="1"/>
              <a:t>positif</a:t>
            </a:r>
            <a:r>
              <a:rPr lang="en-US" sz="2800" dirty="0"/>
              <a:t> pada HAKI (paten dan </a:t>
            </a:r>
            <a:r>
              <a:rPr lang="en-US" sz="2800" dirty="0" err="1"/>
              <a:t>lisensi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FC97E-2F59-5842-B6AF-7C8078E3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8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F05C8-29CA-1B47-92C5-98ECB263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63DCC-E096-304C-B6D3-636EEBC9D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Universitas</a:t>
            </a:r>
            <a:r>
              <a:rPr lang="en-US" sz="2000" dirty="0"/>
              <a:t> </a:t>
            </a:r>
            <a:r>
              <a:rPr lang="en-US" sz="2000" dirty="0" err="1"/>
              <a:t>kelas</a:t>
            </a:r>
            <a:r>
              <a:rPr lang="en-US" sz="2000" dirty="0"/>
              <a:t> dunia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apa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dimiliki</a:t>
            </a:r>
            <a:r>
              <a:rPr lang="en-US" sz="2000" dirty="0"/>
              <a:t> </a:t>
            </a:r>
            <a:r>
              <a:rPr lang="en-US" sz="2000" dirty="0" err="1"/>
              <a:t>universitas</a:t>
            </a:r>
            <a:r>
              <a:rPr lang="en-US" sz="2000" dirty="0"/>
              <a:t> ”</a:t>
            </a:r>
            <a:r>
              <a:rPr lang="en-US" sz="2000" dirty="0" err="1"/>
              <a:t>biasa-biasa</a:t>
            </a:r>
            <a:r>
              <a:rPr lang="en-US" sz="2000" dirty="0"/>
              <a:t> </a:t>
            </a:r>
            <a:r>
              <a:rPr lang="en-US" sz="2000" dirty="0" err="1"/>
              <a:t>saja</a:t>
            </a:r>
            <a:r>
              <a:rPr lang="en-US" sz="2000" dirty="0"/>
              <a:t>”:</a:t>
            </a:r>
          </a:p>
          <a:p>
            <a:r>
              <a:rPr lang="en-US" sz="2000" dirty="0" err="1"/>
              <a:t>Fakultas-fakultas</a:t>
            </a:r>
            <a:r>
              <a:rPr lang="en-US" sz="2000" dirty="0"/>
              <a:t> yang </a:t>
            </a:r>
            <a:r>
              <a:rPr lang="en-US" sz="2000" dirty="0" err="1"/>
              <a:t>dimiliki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(</a:t>
            </a:r>
            <a:r>
              <a:rPr lang="en-US" sz="2000" dirty="0" err="1"/>
              <a:t>kurikulum</a:t>
            </a:r>
            <a:r>
              <a:rPr lang="en-US" sz="2000" dirty="0"/>
              <a:t>, </a:t>
            </a:r>
            <a:r>
              <a:rPr lang="en-US" sz="2000" dirty="0" err="1"/>
              <a:t>sdm</a:t>
            </a:r>
            <a:r>
              <a:rPr lang="en-US" sz="2000" dirty="0"/>
              <a:t> </a:t>
            </a:r>
            <a:r>
              <a:rPr lang="en-US" sz="2000" dirty="0" err="1"/>
              <a:t>pengajar</a:t>
            </a:r>
            <a:r>
              <a:rPr lang="en-US" sz="2000" dirty="0"/>
              <a:t> </a:t>
            </a:r>
            <a:r>
              <a:rPr lang="en-US" sz="2000" dirty="0" err="1"/>
              <a:t>dsb</a:t>
            </a:r>
            <a:r>
              <a:rPr lang="en-US" sz="2000" dirty="0"/>
              <a:t>).</a:t>
            </a:r>
          </a:p>
          <a:p>
            <a:r>
              <a:rPr lang="en-US" sz="2000" dirty="0" err="1"/>
              <a:t>Keunggulan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endParaRPr lang="en-US" sz="2000" dirty="0"/>
          </a:p>
          <a:p>
            <a:r>
              <a:rPr lang="en-US" sz="2000" dirty="0" err="1"/>
              <a:t>Pengajaran</a:t>
            </a:r>
            <a:r>
              <a:rPr lang="en-US" sz="2000" dirty="0"/>
              <a:t> yang </a:t>
            </a:r>
            <a:r>
              <a:rPr lang="en-US" sz="2000" dirty="0" err="1"/>
              <a:t>berkualitas</a:t>
            </a:r>
            <a:endParaRPr lang="en-US" sz="2000" dirty="0"/>
          </a:p>
          <a:p>
            <a:r>
              <a:rPr lang="en-US" sz="2000" dirty="0" err="1"/>
              <a:t>Sumber</a:t>
            </a:r>
            <a:r>
              <a:rPr lang="en-US" sz="2000" dirty="0"/>
              <a:t> </a:t>
            </a:r>
            <a:r>
              <a:rPr lang="en-US" sz="2000" dirty="0" err="1"/>
              <a:t>pendanaan</a:t>
            </a:r>
            <a:r>
              <a:rPr lang="en-US" sz="2000" dirty="0"/>
              <a:t> yang </a:t>
            </a:r>
            <a:r>
              <a:rPr lang="en-US" sz="2000" dirty="0" err="1"/>
              <a:t>kuat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pemerintah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sumber</a:t>
            </a:r>
            <a:r>
              <a:rPr lang="en-US" sz="2000" dirty="0"/>
              <a:t> lain</a:t>
            </a:r>
          </a:p>
          <a:p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internasional</a:t>
            </a:r>
            <a:r>
              <a:rPr lang="en-US" sz="2000" dirty="0"/>
              <a:t> yang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bakat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endParaRPr lang="en-US" sz="2000" dirty="0"/>
          </a:p>
          <a:p>
            <a:r>
              <a:rPr lang="en-US" sz="2000" dirty="0" err="1"/>
              <a:t>Kebebasan</a:t>
            </a:r>
            <a:r>
              <a:rPr lang="en-US" sz="2000" dirty="0"/>
              <a:t> </a:t>
            </a:r>
            <a:r>
              <a:rPr lang="en-US" sz="2000" dirty="0" err="1"/>
              <a:t>akademik</a:t>
            </a:r>
            <a:endParaRPr lang="en-US" sz="2000" dirty="0"/>
          </a:p>
          <a:p>
            <a:r>
              <a:rPr lang="en-US" sz="2000" dirty="0" err="1"/>
              <a:t>Struktur</a:t>
            </a:r>
            <a:r>
              <a:rPr lang="en-US" sz="2000" dirty="0"/>
              <a:t> </a:t>
            </a:r>
            <a:r>
              <a:rPr lang="en-US" sz="2000" dirty="0" err="1"/>
              <a:t>manajemen</a:t>
            </a:r>
            <a:r>
              <a:rPr lang="en-US" sz="2000" dirty="0"/>
              <a:t> </a:t>
            </a:r>
            <a:r>
              <a:rPr lang="en-US" sz="2000" dirty="0" err="1"/>
              <a:t>otonom</a:t>
            </a:r>
            <a:r>
              <a:rPr lang="en-US" sz="2000" dirty="0"/>
              <a:t> yang </a:t>
            </a:r>
            <a:r>
              <a:rPr lang="en-US" sz="2000" dirty="0" err="1"/>
              <a:t>terdefinisi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dan </a:t>
            </a:r>
            <a:r>
              <a:rPr lang="en-US" sz="2000" dirty="0" err="1"/>
              <a:t>terstruktur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endParaRPr lang="en-US" sz="2000" dirty="0"/>
          </a:p>
          <a:p>
            <a:r>
              <a:rPr lang="en-US" sz="2000" dirty="0" err="1"/>
              <a:t>Fasilitas</a:t>
            </a:r>
            <a:r>
              <a:rPr lang="en-US" sz="2000" dirty="0"/>
              <a:t> </a:t>
            </a:r>
            <a:r>
              <a:rPr lang="en-US" sz="2000" dirty="0" err="1"/>
              <a:t>lengkap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pengajaran</a:t>
            </a:r>
            <a:r>
              <a:rPr lang="en-US" sz="2000" dirty="0"/>
              <a:t>, </a:t>
            </a:r>
            <a:r>
              <a:rPr lang="en-US" sz="2000" dirty="0" err="1"/>
              <a:t>penelitian</a:t>
            </a:r>
            <a:r>
              <a:rPr lang="en-US" sz="2000" dirty="0"/>
              <a:t>, </a:t>
            </a:r>
            <a:r>
              <a:rPr lang="en-US" sz="2000" dirty="0" err="1"/>
              <a:t>administrasi</a:t>
            </a:r>
            <a:r>
              <a:rPr lang="en-US" sz="2000" dirty="0"/>
              <a:t> dan </a:t>
            </a:r>
            <a:r>
              <a:rPr lang="en-US" sz="2000" dirty="0" err="1"/>
              <a:t>kemahasiswaan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ID" dirty="0"/>
              <a:t>(</a:t>
            </a:r>
            <a:r>
              <a:rPr lang="en-ID" dirty="0" err="1"/>
              <a:t>Altbach</a:t>
            </a:r>
            <a:r>
              <a:rPr lang="en-ID" dirty="0"/>
              <a:t>, 2004; </a:t>
            </a:r>
            <a:r>
              <a:rPr lang="en-ID" dirty="0" err="1"/>
              <a:t>Khoon</a:t>
            </a:r>
            <a:r>
              <a:rPr lang="en-ID" dirty="0"/>
              <a:t> et al., 2005; Niland, 2000, 2007) </a:t>
            </a:r>
            <a:endParaRPr lang="en-ID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FD4E9-0F66-7D46-A54A-60634DFD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2881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43D"/>
      </a:dk2>
      <a:lt2>
        <a:srgbClr val="E2E8E8"/>
      </a:lt2>
      <a:accent1>
        <a:srgbClr val="C34D51"/>
      </a:accent1>
      <a:accent2>
        <a:srgbClr val="B13B70"/>
      </a:accent2>
      <a:accent3>
        <a:srgbClr val="C34DB3"/>
      </a:accent3>
      <a:accent4>
        <a:srgbClr val="903BB1"/>
      </a:accent4>
      <a:accent5>
        <a:srgbClr val="704DC3"/>
      </a:accent5>
      <a:accent6>
        <a:srgbClr val="4552B5"/>
      </a:accent6>
      <a:hlink>
        <a:srgbClr val="9160CA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1034</Words>
  <Application>Microsoft Macintosh PowerPoint</Application>
  <PresentationFormat>Widescreen</PresentationFormat>
  <Paragraphs>173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MT</vt:lpstr>
      <vt:lpstr>Times</vt:lpstr>
      <vt:lpstr>Wingdings 2</vt:lpstr>
      <vt:lpstr>DividendVTI</vt:lpstr>
      <vt:lpstr>IT Undip sekarang dan seharusnya pada universitas kelas dunia</vt:lpstr>
      <vt:lpstr>Summary Layout</vt:lpstr>
      <vt:lpstr>Salah satu kunci dari bp.  Agus wicaksono</vt:lpstr>
      <vt:lpstr>Latar belakang</vt:lpstr>
      <vt:lpstr>UNIVERSITAS KELAS DUNIA</vt:lpstr>
      <vt:lpstr>menuju universitas kelas dunia</vt:lpstr>
      <vt:lpstr>Identifikasi dan klasifikasi universitas di dunia</vt:lpstr>
      <vt:lpstr>Universitas yang unggul pada pemeringkatan </vt:lpstr>
      <vt:lpstr>Definisi universitas kelas dunia</vt:lpstr>
      <vt:lpstr>Strategi menjadi universitas kelas dunia</vt:lpstr>
      <vt:lpstr>Strategi rektor menjadikan undip kelas dunia</vt:lpstr>
      <vt:lpstr>PowerPoint Presentation</vt:lpstr>
      <vt:lpstr>Rencana dan realisasi dukungan teknologi informasi undip dalam mencapai wcu</vt:lpstr>
      <vt:lpstr>PowerPoint Presentation</vt:lpstr>
      <vt:lpstr>Metodologi dokumen cetak biru  (TOGAF ADM framework)</vt:lpstr>
      <vt:lpstr>Arsitektur Sistem informasi undip</vt:lpstr>
      <vt:lpstr>Arsitektur teknologi informasi</vt:lpstr>
      <vt:lpstr>DATA sampel pemeringkatan undip tahun 2019</vt:lpstr>
      <vt:lpstr>Pemeringkatan scimagoir (http://scimagoir.com) Undip di 2018</vt:lpstr>
      <vt:lpstr>Pemeringkatan scimagoir 2019</vt:lpstr>
      <vt:lpstr>Pemeringkatan webometrics (2019)  Thn 2015 undip peringkat ke-5 Indonesia</vt:lpstr>
      <vt:lpstr>Pemeringkatan qs-topuniversities (2019)</vt:lpstr>
      <vt:lpstr>Apakah strategi si dan ti sudah tepat mendukung pencapaian undip sebagai universitas kelas dunia?</vt:lpstr>
      <vt:lpstr>Bagaimana seharusnya merencanakan strategi si dan ti</vt:lpstr>
      <vt:lpstr>Bagaimana memPrioritaskan pembangunan sistem informasi</vt:lpstr>
      <vt:lpstr>Kesimpulan</vt:lpstr>
      <vt:lpstr>Referensi:</vt:lpstr>
      <vt:lpstr>PowerPoint Presentation</vt:lpstr>
      <vt:lpstr>Teknologi Informasi Undip  2008-2014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Undip sekarang dan seharusnya pada universitas kelas dunia</dc:title>
  <dc:creator>Adian Fatchur Rochim</dc:creator>
  <cp:lastModifiedBy>Adian Fatchur Rochim</cp:lastModifiedBy>
  <cp:revision>8</cp:revision>
  <dcterms:created xsi:type="dcterms:W3CDTF">2019-09-12T04:16:37Z</dcterms:created>
  <dcterms:modified xsi:type="dcterms:W3CDTF">2019-09-13T00:58:39Z</dcterms:modified>
</cp:coreProperties>
</file>