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406" r:id="rId3"/>
    <p:sldId id="480" r:id="rId4"/>
    <p:sldId id="282" r:id="rId5"/>
    <p:sldId id="407" r:id="rId6"/>
    <p:sldId id="453" r:id="rId7"/>
    <p:sldId id="408" r:id="rId8"/>
    <p:sldId id="479" r:id="rId9"/>
    <p:sldId id="452" r:id="rId10"/>
    <p:sldId id="454" r:id="rId11"/>
    <p:sldId id="455" r:id="rId12"/>
    <p:sldId id="456" r:id="rId13"/>
    <p:sldId id="412" r:id="rId14"/>
    <p:sldId id="438" r:id="rId15"/>
    <p:sldId id="413" r:id="rId16"/>
    <p:sldId id="458" r:id="rId17"/>
    <p:sldId id="459" r:id="rId18"/>
    <p:sldId id="460" r:id="rId19"/>
    <p:sldId id="462" r:id="rId20"/>
    <p:sldId id="457" r:id="rId21"/>
    <p:sldId id="439" r:id="rId22"/>
    <p:sldId id="440" r:id="rId23"/>
    <p:sldId id="443" r:id="rId24"/>
    <p:sldId id="476" r:id="rId25"/>
    <p:sldId id="477" r:id="rId26"/>
    <p:sldId id="444" r:id="rId27"/>
    <p:sldId id="445" r:id="rId28"/>
    <p:sldId id="475" r:id="rId29"/>
    <p:sldId id="446" r:id="rId30"/>
    <p:sldId id="447" r:id="rId31"/>
    <p:sldId id="441" r:id="rId32"/>
    <p:sldId id="442" r:id="rId33"/>
    <p:sldId id="467" r:id="rId34"/>
    <p:sldId id="448" r:id="rId35"/>
    <p:sldId id="463" r:id="rId36"/>
    <p:sldId id="464" r:id="rId37"/>
    <p:sldId id="449" r:id="rId38"/>
    <p:sldId id="468" r:id="rId39"/>
    <p:sldId id="469" r:id="rId40"/>
    <p:sldId id="450" r:id="rId41"/>
    <p:sldId id="478" r:id="rId42"/>
    <p:sldId id="470" r:id="rId43"/>
    <p:sldId id="471" r:id="rId44"/>
    <p:sldId id="472" r:id="rId45"/>
    <p:sldId id="473" r:id="rId46"/>
    <p:sldId id="474" r:id="rId47"/>
    <p:sldId id="451" r:id="rId48"/>
    <p:sldId id="386" r:id="rId49"/>
  </p:sldIdLst>
  <p:sldSz cx="9144000" cy="6858000" type="screen4x3"/>
  <p:notesSz cx="6881813" cy="97107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5E4D"/>
    <a:srgbClr val="8B1F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432" autoAdjust="0"/>
    <p:restoredTop sz="94660"/>
  </p:normalViewPr>
  <p:slideViewPr>
    <p:cSldViewPr>
      <p:cViewPr>
        <p:scale>
          <a:sx n="50" d="100"/>
          <a:sy n="50" d="100"/>
        </p:scale>
        <p:origin x="-1458"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857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24649C-E424-4CD5-956A-0C774E21B6BF}" type="datetimeFigureOut">
              <a:rPr lang="en-US"/>
              <a:pPr>
                <a:defRPr/>
              </a:pPr>
              <a:t>12/23/2010</a:t>
            </a:fld>
            <a:endParaRPr lang="en-US"/>
          </a:p>
        </p:txBody>
      </p:sp>
      <p:sp>
        <p:nvSpPr>
          <p:cNvPr id="4" name="Footer Placeholder 3"/>
          <p:cNvSpPr>
            <a:spLocks noGrp="1"/>
          </p:cNvSpPr>
          <p:nvPr>
            <p:ph type="ftr" sz="quarter" idx="2"/>
          </p:nvPr>
        </p:nvSpPr>
        <p:spPr>
          <a:xfrm>
            <a:off x="0" y="9223375"/>
            <a:ext cx="2982913" cy="4857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9223375"/>
            <a:ext cx="2982912" cy="4857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9D42E29-1C3D-4F0D-B69E-74ABE30AC1F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97313" y="0"/>
            <a:ext cx="2982912" cy="485775"/>
          </a:xfrm>
          <a:prstGeom prst="rect">
            <a:avLst/>
          </a:prstGeom>
        </p:spPr>
        <p:txBody>
          <a:bodyPr vert="horz" lIns="91440" tIns="45720" rIns="91440" bIns="45720" rtlCol="0"/>
          <a:lstStyle>
            <a:lvl1pPr algn="r">
              <a:defRPr sz="1200">
                <a:latin typeface="Arial" charset="0"/>
              </a:defRPr>
            </a:lvl1pPr>
          </a:lstStyle>
          <a:p>
            <a:pPr>
              <a:defRPr/>
            </a:pPr>
            <a:fld id="{1008EECC-EBE8-4C46-9DB3-62CB43660D95}" type="datetimeFigureOut">
              <a:rPr lang="en-US"/>
              <a:pPr>
                <a:defRPr/>
              </a:pPr>
              <a:t>12/23/2010</a:t>
            </a:fld>
            <a:endParaRPr lang="en-US"/>
          </a:p>
        </p:txBody>
      </p:sp>
      <p:sp>
        <p:nvSpPr>
          <p:cNvPr id="4" name="Slide Image Placeholder 3"/>
          <p:cNvSpPr>
            <a:spLocks noGrp="1" noRot="1" noChangeAspect="1"/>
          </p:cNvSpPr>
          <p:nvPr>
            <p:ph type="sldImg" idx="2"/>
          </p:nvPr>
        </p:nvSpPr>
        <p:spPr>
          <a:xfrm>
            <a:off x="1012825" y="728663"/>
            <a:ext cx="4856163" cy="36417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8975" y="4613275"/>
            <a:ext cx="5503863" cy="4368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223375"/>
            <a:ext cx="2982913" cy="485775"/>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97313" y="9223375"/>
            <a:ext cx="2982912" cy="485775"/>
          </a:xfrm>
          <a:prstGeom prst="rect">
            <a:avLst/>
          </a:prstGeom>
        </p:spPr>
        <p:txBody>
          <a:bodyPr vert="horz" lIns="91440" tIns="45720" rIns="91440" bIns="45720" rtlCol="0" anchor="b"/>
          <a:lstStyle>
            <a:lvl1pPr algn="r">
              <a:defRPr sz="1200">
                <a:latin typeface="Arial" charset="0"/>
              </a:defRPr>
            </a:lvl1pPr>
          </a:lstStyle>
          <a:p>
            <a:pPr>
              <a:defRPr/>
            </a:pPr>
            <a:fld id="{A6C9231C-5E75-49ED-84E3-925E50129B8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6DD647-3C55-485F-B986-BE677B434485}"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p:spPr>
      </p:sp>
      <p:sp>
        <p:nvSpPr>
          <p:cNvPr id="184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84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253EC2-D50B-437D-A3EA-EA6EC2712962}" type="slidenum">
              <a:rPr lang="en-US" smtClean="0">
                <a:latin typeface="Arial" pitchFamily="34" charset="0"/>
              </a:rPr>
              <a:pPr/>
              <a:t>2</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p:spPr>
      </p:sp>
      <p:sp>
        <p:nvSpPr>
          <p:cNvPr id="185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5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1C4E35-F766-4524-B84A-8D9B1147B920}" type="slidenum">
              <a:rPr lang="en-US" smtClean="0">
                <a:latin typeface="Arial" pitchFamily="34" charset="0"/>
              </a:rPr>
              <a:pPr/>
              <a:t>4</a:t>
            </a:fld>
            <a:endParaRPr lang="en-US" smtClean="0">
              <a:latin typeface="Arial" pitchFamily="34" charset="0"/>
            </a:endParaRPr>
          </a:p>
        </p:txBody>
      </p:sp>
      <p:sp>
        <p:nvSpPr>
          <p:cNvPr id="18534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4395A2D7-EF9C-4C9F-8A44-EEA9B09A041B}" type="datetime1">
              <a:rPr lang="en-US" smtClean="0">
                <a:latin typeface="Arial" pitchFamily="34" charset="0"/>
              </a:rPr>
              <a:pPr/>
              <a:t>12/23/2010</a:t>
            </a:fld>
            <a:endParaRPr lang="en-US" smtClean="0">
              <a:latin typeface="Arial" pitchFamily="34" charset="0"/>
            </a:endParaRPr>
          </a:p>
        </p:txBody>
      </p:sp>
      <p:sp>
        <p:nvSpPr>
          <p:cNvPr id="18535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latin typeface="Arial" pitchFamily="34" charset="0"/>
              </a:rPr>
              <a:t>Eko Susanto   Diponegoro University</a:t>
            </a:r>
          </a:p>
        </p:txBody>
      </p:sp>
      <p:sp>
        <p:nvSpPr>
          <p:cNvPr id="18535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latin typeface="Arial" pitchFamily="34" charset="0"/>
              </a:rPr>
              <a:t>Lecture material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186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86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63A027-D47F-45D3-B98C-3F5183EAABC6}"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87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EC6D3B-982A-4B50-8FB1-1BB8094CB88D}"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88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F738ED-C314-4D3A-B43C-2F10686BF4FC}"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6087F01-B726-4CF3-B37B-ACC8F78E19CC}" type="slidenum">
              <a:rPr lang="en-US" smtClean="0">
                <a:latin typeface="Arial" pitchFamily="34" charset="0"/>
              </a:rPr>
              <a:pPr/>
              <a:t>15</a:t>
            </a:fld>
            <a:endParaRPr lang="en-US" smtClean="0">
              <a:latin typeface="Arial" pitchFamily="34" charset="0"/>
            </a:endParaRPr>
          </a:p>
        </p:txBody>
      </p:sp>
      <p:sp>
        <p:nvSpPr>
          <p:cNvPr id="189443" name="Rectangle 2"/>
          <p:cNvSpPr>
            <a:spLocks noRot="1" noChangeArrowheads="1" noTextEdit="1"/>
          </p:cNvSpPr>
          <p:nvPr>
            <p:ph type="sldImg"/>
          </p:nvPr>
        </p:nvSpPr>
        <p:spPr bwMode="auto">
          <a:noFill/>
          <a:ln>
            <a:solidFill>
              <a:srgbClr val="000000"/>
            </a:solidFill>
            <a:miter lim="800000"/>
            <a:headEnd/>
            <a:tailEnd/>
          </a:ln>
        </p:spPr>
      </p:sp>
      <p:sp>
        <p:nvSpPr>
          <p:cNvPr id="18944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This graph depicts the trends of foodborne botulism cases in the U.S. from 1982-2002. In 1983, 28 persons in Illinois obtained food-borne botulism from a batch of sautéed onions. Twelve required ventilator support, however no deaths occurred (MMWR 1984:33(2):22-23).  During 1950-2000, Alaska recorded 226 cases of food-borne botulism from 114 outbreaks.  All were Alaska Natives and were associated with eating fermented foods.  In 1994, an outbreak at a Greek restaurant in Texas affected 30 persons from improperly stored foil-wrapped baked potatoes. The 2001 Texas outbreak resulted in 39 cases of foodborne botulism from persons eating commercially produced chili sauce that had been improperly stored. Overall botulism is a rare disease, but it can be fatal and every case of botulism is treated as a public health emergency. Graph from the Summary of Notifiable Diseases 2002, CDC website.</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6536662-8E0A-45F2-98B8-511DADB0AC29}" type="slidenum">
              <a:rPr lang="en-US" smtClean="0">
                <a:latin typeface="Arial" pitchFamily="34" charset="0"/>
              </a:rPr>
              <a:pPr/>
              <a:t>41</a:t>
            </a:fld>
            <a:endParaRPr lang="en-US" smtClean="0">
              <a:latin typeface="Arial" pitchFamily="34" charset="0"/>
            </a:endParaRPr>
          </a:p>
        </p:txBody>
      </p:sp>
      <p:sp>
        <p:nvSpPr>
          <p:cNvPr id="190467" name="Rectangle 2"/>
          <p:cNvSpPr>
            <a:spLocks noRot="1" noChangeArrowheads="1" noTextEdit="1"/>
          </p:cNvSpPr>
          <p:nvPr>
            <p:ph type="sldImg"/>
          </p:nvPr>
        </p:nvSpPr>
        <p:spPr bwMode="auto">
          <a:noFill/>
          <a:ln>
            <a:solidFill>
              <a:srgbClr val="000000"/>
            </a:solidFill>
            <a:miter lim="800000"/>
            <a:headEnd/>
            <a:tailEnd/>
          </a:ln>
        </p:spPr>
      </p:sp>
      <p:sp>
        <p:nvSpPr>
          <p:cNvPr id="19046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The above graph shows the relative incidence rates compared with 1996 of confirmed cases of </a:t>
            </a:r>
            <a:r>
              <a:rPr lang="en-US" i="1" smtClean="0"/>
              <a:t>Yersinia, E. coli</a:t>
            </a:r>
            <a:r>
              <a:rPr lang="en-US" smtClean="0"/>
              <a:t> 0157, </a:t>
            </a:r>
            <a:r>
              <a:rPr lang="en-US" i="1" smtClean="0"/>
              <a:t>Campylobacter </a:t>
            </a:r>
            <a:r>
              <a:rPr lang="en-US" smtClean="0"/>
              <a:t>and</a:t>
            </a:r>
            <a:r>
              <a:rPr lang="en-US" i="1" smtClean="0"/>
              <a:t> Salmonella</a:t>
            </a:r>
            <a:r>
              <a:rPr lang="en-US" smtClean="0"/>
              <a:t> per year. Overall, the incidence of infections caused by each of these pathogens has decreased since 1996. Data from MMWR April 30, 2004 / 53(16)338-343.</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p:spPr>
      </p:sp>
      <p:sp>
        <p:nvSpPr>
          <p:cNvPr id="194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94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35554-7C20-4D3D-B1E7-F5D2D57022A8}" type="slidenum">
              <a:rPr lang="en-US" smtClean="0">
                <a:latin typeface="Arial" pitchFamily="34" charset="0"/>
              </a:rPr>
              <a:pPr/>
              <a:t>48</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85BBF568-46A7-4840-A536-B5E5AB1CA450}" type="datetimeFigureOut">
              <a:rPr lang="en-US"/>
              <a:pPr>
                <a:defRPr/>
              </a:pPr>
              <a:t>12/23/2010</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88E12202-594B-46AC-B1FD-CD6D42C24113}"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EFFB6E6B-A2CB-4567-9A96-9B6F77A1649E}" type="datetimeFigureOut">
              <a:rPr lang="en-US"/>
              <a:pPr>
                <a:defRPr/>
              </a:pPr>
              <a:t>12/23/2010</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636FA86-F70A-45E1-A216-1C444BC4FE1B}"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0356EE-11C6-4AF2-9EA0-79BF06DB6528}" type="datetimeFigureOut">
              <a:rPr lang="en-US"/>
              <a:pPr>
                <a:defRPr/>
              </a:pPr>
              <a:t>12/23/2010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156DB3-735F-4BE6-A9A9-4022C80EAD7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fld id="{AED8E28A-5D18-4DFC-B56E-26581104670D}" type="datetime1">
              <a:rPr lang="en-US" altLang="en-US"/>
              <a:pPr>
                <a:defRPr/>
              </a:pPr>
              <a:t>12/23/2010</a:t>
            </a:fld>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9271BA6E-1AAB-4300-8E1E-350808D42A38}" type="slidenum">
              <a:rPr lang="en-US" altLang="en-US"/>
              <a:pPr>
                <a:defRPr/>
              </a:pPr>
              <a:t>‹#›</a:t>
            </a:fld>
            <a:endParaRPr lang="en-US"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97FDD239-EABC-48E7-8EB6-C038CAD1CC62}" type="datetimeFigureOut">
              <a:rPr lang="en-US"/>
              <a:pPr>
                <a:defRPr/>
              </a:pPr>
              <a:t>12/23/2010</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21959E20-2073-414F-822E-3C39A9AEDBA7}"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F8BD6DEF-8CE9-4DAB-BD16-2628B689774D}" type="datetimeFigureOut">
              <a:rPr lang="en-US"/>
              <a:pPr>
                <a:defRPr/>
              </a:pPr>
              <a:t>12/23/2010</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0BA88803-09CA-4359-8A6C-120425CF897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4C214E77-D95A-499A-BF4E-EE86A396DB7D}" type="datetimeFigureOut">
              <a:rPr lang="en-US"/>
              <a:pPr>
                <a:defRPr/>
              </a:pPr>
              <a:t>12/23/2010</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30205CBE-CF68-470F-8058-0C6E316FC71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C5BE3F3B-6142-4E0F-AD9E-4DD3094AFC9E}" type="datetimeFigureOut">
              <a:rPr lang="en-US"/>
              <a:pPr>
                <a:defRPr/>
              </a:pPr>
              <a:t>12/23/2010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712DEDF3-31BE-420F-862F-5E04ED178AF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142A55CA-85BB-49EE-8C77-D16F4ADA85E7}" type="datetimeFigureOut">
              <a:rPr lang="en-US"/>
              <a:pPr>
                <a:defRPr/>
              </a:pPr>
              <a:t>12/23/2010</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6A8AADF-9AEA-4967-B492-DCE4082F548D}"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AA035C97-12E7-4411-B8A6-FAF1741B951B}" type="datetimeFigureOut">
              <a:rPr lang="en-US"/>
              <a:pPr>
                <a:defRPr/>
              </a:pPr>
              <a:t>12/23/2010</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508614B4-3639-4091-9A03-5A60CBA0DD45}"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31CF4458-839C-4AC7-BF27-C6D3B0878B5F}" type="datetimeFigureOut">
              <a:rPr lang="en-US"/>
              <a:pPr>
                <a:defRPr/>
              </a:pPr>
              <a:t>12/23/2010</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316CEA1-7F43-4D17-B482-87B41F7FD1D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2E86A6F8-BE03-468F-8D7D-410F8FCEE976}" type="datetimeFigureOut">
              <a:rPr lang="en-US"/>
              <a:pPr>
                <a:defRPr/>
              </a:pPr>
              <a:t>12/23/2010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1BE49688-A38A-4BBF-8F71-2A194BAA5666}"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2F102307-C26E-4930-9B7D-14466E3AF65D}" type="datetimeFigureOut">
              <a:rPr lang="en-US"/>
              <a:pPr>
                <a:defRPr/>
              </a:pPr>
              <a:t>12/23/2010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CD539718-7137-4412-8910-D7DDB113A42B}"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4276" r:id="rId1"/>
    <p:sldLayoutId id="2147484277" r:id="rId2"/>
    <p:sldLayoutId id="2147484278" r:id="rId3"/>
    <p:sldLayoutId id="2147484273" r:id="rId4"/>
    <p:sldLayoutId id="2147484279" r:id="rId5"/>
    <p:sldLayoutId id="2147484274" r:id="rId6"/>
    <p:sldLayoutId id="2147484280" r:id="rId7"/>
    <p:sldLayoutId id="2147484281" r:id="rId8"/>
    <p:sldLayoutId id="2147484282" r:id="rId9"/>
    <p:sldLayoutId id="2147484275" r:id="rId10"/>
    <p:sldLayoutId id="2147484283" r:id="rId11"/>
    <p:sldLayoutId id="2147484284" r:id="rId12"/>
  </p:sldLayoutIdLst>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Botulinum%20Toxin.mp4" TargetMode="External"/><Relationship Id="rId2" Type="http://schemas.openxmlformats.org/officeDocument/2006/relationships/hyperlink" Target="file:///C:\Users\NEC\Documents\eko\Foto%20Bali\Kuliah\Semester%20Ganjil\Toksikologi\Mechanism%20of%20Botulinum%20Toxin.mp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7.jpe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E.%20Coli%20Infection%20Strategy.mp4"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571480"/>
            <a:ext cx="7358082" cy="655633"/>
          </a:xfrm>
        </p:spPr>
        <p:txBody>
          <a:bodyPr>
            <a:noAutofit/>
          </a:bodyPr>
          <a:lstStyle/>
          <a:p>
            <a:pPr algn="ctr" eaLnBrk="1" fontAlgn="auto" hangingPunct="1">
              <a:spcAft>
                <a:spcPts val="0"/>
              </a:spcAft>
              <a:defRPr/>
            </a:pPr>
            <a:r>
              <a:rPr lang="en-US" sz="3000" dirty="0" smtClean="0">
                <a:solidFill>
                  <a:schemeClr val="bg2">
                    <a:lumMod val="10000"/>
                  </a:schemeClr>
                </a:solidFill>
              </a:rPr>
              <a:t>TOXICOLOGY ON FISHERIES PROCESSING– 3 (2 – 1)</a:t>
            </a:r>
            <a:endParaRPr lang="en-US" sz="3000" dirty="0">
              <a:solidFill>
                <a:schemeClr val="bg2">
                  <a:lumMod val="10000"/>
                </a:schemeClr>
              </a:solidFill>
            </a:endParaRPr>
          </a:p>
        </p:txBody>
      </p:sp>
      <p:sp>
        <p:nvSpPr>
          <p:cNvPr id="11267" name="Subtitle 2"/>
          <p:cNvSpPr>
            <a:spLocks noGrp="1"/>
          </p:cNvSpPr>
          <p:nvPr>
            <p:ph type="subTitle" idx="1"/>
          </p:nvPr>
        </p:nvSpPr>
        <p:spPr>
          <a:xfrm>
            <a:off x="1428750" y="2714625"/>
            <a:ext cx="7500938" cy="928688"/>
          </a:xfrm>
        </p:spPr>
        <p:txBody>
          <a:bodyPr/>
          <a:lstStyle/>
          <a:p>
            <a:pPr algn="ctr" eaLnBrk="1" hangingPunct="1">
              <a:defRPr/>
            </a:pPr>
            <a:r>
              <a:rPr lang="en-US" b="1" dirty="0" smtClean="0">
                <a:solidFill>
                  <a:schemeClr val="tx2">
                    <a:lumMod val="75000"/>
                  </a:schemeClr>
                </a:solidFill>
              </a:rPr>
              <a:t>DISEASE CAUSED BY MICROORGANISMS</a:t>
            </a:r>
          </a:p>
        </p:txBody>
      </p:sp>
      <p:sp>
        <p:nvSpPr>
          <p:cNvPr id="5" name="Rectangle 4"/>
          <p:cNvSpPr/>
          <p:nvPr/>
        </p:nvSpPr>
        <p:spPr>
          <a:xfrm>
            <a:off x="0" y="6500813"/>
            <a:ext cx="9144000"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t>EKO</a:t>
            </a:r>
            <a:r>
              <a:rPr lang="en-US" sz="1200" dirty="0"/>
              <a:t> </a:t>
            </a:r>
            <a:r>
              <a:rPr lang="en-US" sz="1200" dirty="0" err="1"/>
              <a:t>SUSANTO</a:t>
            </a:r>
            <a:r>
              <a:rPr lang="en-US" sz="1200" dirty="0"/>
              <a:t> – </a:t>
            </a:r>
            <a:r>
              <a:rPr lang="en-US" sz="1200" dirty="0" err="1"/>
              <a:t>DIPONEGORO</a:t>
            </a:r>
            <a:r>
              <a:rPr lang="en-US" sz="1200" dirty="0"/>
              <a:t> UNIVERSITY</a:t>
            </a:r>
          </a:p>
        </p:txBody>
      </p:sp>
      <p:pic>
        <p:nvPicPr>
          <p:cNvPr id="12293" name="Picture 2"/>
          <p:cNvPicPr>
            <a:picLocks noChangeAspect="1" noChangeArrowheads="1"/>
          </p:cNvPicPr>
          <p:nvPr/>
        </p:nvPicPr>
        <p:blipFill>
          <a:blip r:embed="rId3"/>
          <a:srcRect/>
          <a:stretch>
            <a:fillRect/>
          </a:stretch>
        </p:blipFill>
        <p:spPr bwMode="auto">
          <a:xfrm>
            <a:off x="2071688" y="6500813"/>
            <a:ext cx="347662" cy="357187"/>
          </a:xfrm>
          <a:prstGeom prst="rect">
            <a:avLst/>
          </a:prstGeom>
          <a:noFill/>
          <a:ln w="9525">
            <a:noFill/>
            <a:miter lim="800000"/>
            <a:headEnd/>
            <a:tailEnd/>
          </a:ln>
        </p:spPr>
      </p:pic>
      <p:sp>
        <p:nvSpPr>
          <p:cNvPr id="7" name="Subtitle 2"/>
          <p:cNvSpPr txBox="1">
            <a:spLocks/>
          </p:cNvSpPr>
          <p:nvPr/>
        </p:nvSpPr>
        <p:spPr>
          <a:xfrm>
            <a:off x="1285875" y="4511675"/>
            <a:ext cx="7500938" cy="1185863"/>
          </a:xfrm>
          <a:prstGeom prst="rect">
            <a:avLst/>
          </a:prstGeom>
        </p:spPr>
        <p:txBody>
          <a:bodyPr>
            <a:normAutofit fontScale="55000" lnSpcReduction="20000"/>
          </a:bodyPr>
          <a:lstStyle/>
          <a:p>
            <a:pPr algn="ctr" fontAlgn="auto">
              <a:spcBef>
                <a:spcPct val="20000"/>
              </a:spcBef>
              <a:spcAft>
                <a:spcPts val="0"/>
              </a:spcAft>
              <a:buFont typeface="Arial"/>
              <a:buNone/>
              <a:defRPr/>
            </a:pPr>
            <a:r>
              <a:rPr lang="en-US" sz="3200" b="1" dirty="0" err="1">
                <a:latin typeface="+mn-lt"/>
              </a:rPr>
              <a:t>EKO</a:t>
            </a:r>
            <a:r>
              <a:rPr lang="en-US" sz="3200" b="1" dirty="0">
                <a:latin typeface="+mn-lt"/>
              </a:rPr>
              <a:t> </a:t>
            </a:r>
            <a:r>
              <a:rPr lang="en-US" sz="3200" b="1" dirty="0" err="1">
                <a:latin typeface="+mn-lt"/>
              </a:rPr>
              <a:t>SUSANTO</a:t>
            </a:r>
            <a:endParaRPr lang="en-US" sz="3200" b="1" dirty="0">
              <a:latin typeface="+mn-lt"/>
            </a:endParaRPr>
          </a:p>
          <a:p>
            <a:pPr algn="ctr" fontAlgn="auto">
              <a:spcBef>
                <a:spcPct val="20000"/>
              </a:spcBef>
              <a:spcAft>
                <a:spcPts val="0"/>
              </a:spcAft>
              <a:buFont typeface="Arial"/>
              <a:buNone/>
              <a:defRPr/>
            </a:pPr>
            <a:r>
              <a:rPr lang="en-US" sz="3200" dirty="0">
                <a:latin typeface="+mn-lt"/>
              </a:rPr>
              <a:t>Study Program of Fisheries Processing Technology</a:t>
            </a:r>
          </a:p>
          <a:p>
            <a:pPr algn="ctr" fontAlgn="auto">
              <a:spcBef>
                <a:spcPct val="20000"/>
              </a:spcBef>
              <a:spcAft>
                <a:spcPts val="0"/>
              </a:spcAft>
              <a:buFont typeface="Arial"/>
              <a:buNone/>
              <a:defRPr/>
            </a:pPr>
            <a:r>
              <a:rPr lang="en-US" sz="3200" dirty="0" err="1">
                <a:latin typeface="+mn-lt"/>
              </a:rPr>
              <a:t>Diponegoro</a:t>
            </a:r>
            <a:r>
              <a:rPr lang="en-US" sz="3200" dirty="0">
                <a:latin typeface="+mn-lt"/>
              </a:rPr>
              <a:t> University </a:t>
            </a:r>
          </a:p>
          <a:p>
            <a:pPr algn="ctr" fontAlgn="auto">
              <a:spcBef>
                <a:spcPct val="20000"/>
              </a:spcBef>
              <a:spcAft>
                <a:spcPts val="0"/>
              </a:spcAft>
              <a:buFont typeface="Arial"/>
              <a:buNone/>
              <a:defRPr/>
            </a:pPr>
            <a:r>
              <a:rPr lang="en-US" sz="3200" dirty="0">
                <a:latin typeface="+mn-lt"/>
              </a:rPr>
              <a:t>Email : eko_thp@undip.ac.id</a:t>
            </a:r>
          </a:p>
        </p:txBody>
      </p:sp>
      <p:grpSp>
        <p:nvGrpSpPr>
          <p:cNvPr id="12295" name="Group 14"/>
          <p:cNvGrpSpPr>
            <a:grpSpLocks/>
          </p:cNvGrpSpPr>
          <p:nvPr/>
        </p:nvGrpSpPr>
        <p:grpSpPr bwMode="auto">
          <a:xfrm>
            <a:off x="0" y="0"/>
            <a:ext cx="1892300" cy="6938963"/>
            <a:chOff x="0" y="0"/>
            <a:chExt cx="1891581" cy="6939653"/>
          </a:xfrm>
        </p:grpSpPr>
        <p:pic>
          <p:nvPicPr>
            <p:cNvPr id="12296" name="Picture 10" descr="G:\Kuliah\Semester Ganjil\Toksikologi\Clostridium_botulinum_01.png"/>
            <p:cNvPicPr>
              <a:picLocks noChangeAspect="1" noChangeArrowheads="1"/>
            </p:cNvPicPr>
            <p:nvPr/>
          </p:nvPicPr>
          <p:blipFill>
            <a:blip r:embed="rId4"/>
            <a:srcRect/>
            <a:stretch>
              <a:fillRect/>
            </a:stretch>
          </p:blipFill>
          <p:spPr bwMode="auto">
            <a:xfrm>
              <a:off x="1" y="0"/>
              <a:ext cx="1785918" cy="1785926"/>
            </a:xfrm>
            <a:prstGeom prst="rect">
              <a:avLst/>
            </a:prstGeom>
            <a:noFill/>
            <a:ln w="9525">
              <a:noFill/>
              <a:miter lim="800000"/>
              <a:headEnd/>
              <a:tailEnd/>
            </a:ln>
          </p:spPr>
        </p:pic>
        <p:pic>
          <p:nvPicPr>
            <p:cNvPr id="12297" name="Picture 11" descr="G:\Kuliah\Semester Ganjil\Toksikologi\E_ coli 6.jpg"/>
            <p:cNvPicPr>
              <a:picLocks noChangeAspect="1" noChangeArrowheads="1"/>
            </p:cNvPicPr>
            <p:nvPr/>
          </p:nvPicPr>
          <p:blipFill>
            <a:blip r:embed="rId5"/>
            <a:srcRect/>
            <a:stretch>
              <a:fillRect/>
            </a:stretch>
          </p:blipFill>
          <p:spPr bwMode="auto">
            <a:xfrm>
              <a:off x="1" y="1813822"/>
              <a:ext cx="1891580" cy="1928826"/>
            </a:xfrm>
            <a:prstGeom prst="rect">
              <a:avLst/>
            </a:prstGeom>
            <a:noFill/>
            <a:ln w="9525">
              <a:noFill/>
              <a:miter lim="800000"/>
              <a:headEnd/>
              <a:tailEnd/>
            </a:ln>
          </p:spPr>
        </p:pic>
        <p:pic>
          <p:nvPicPr>
            <p:cNvPr id="12298" name="Picture 12" descr="G:\Kuliah\Semester Ganjil\Toksikologi\diarhea2.jpg"/>
            <p:cNvPicPr>
              <a:picLocks noChangeAspect="1" noChangeArrowheads="1"/>
            </p:cNvPicPr>
            <p:nvPr/>
          </p:nvPicPr>
          <p:blipFill>
            <a:blip r:embed="rId6"/>
            <a:srcRect/>
            <a:stretch>
              <a:fillRect/>
            </a:stretch>
          </p:blipFill>
          <p:spPr bwMode="auto">
            <a:xfrm>
              <a:off x="0" y="5286388"/>
              <a:ext cx="1857356" cy="1653265"/>
            </a:xfrm>
            <a:prstGeom prst="rect">
              <a:avLst/>
            </a:prstGeom>
            <a:noFill/>
            <a:ln w="9525">
              <a:noFill/>
              <a:miter lim="800000"/>
              <a:headEnd/>
              <a:tailEnd/>
            </a:ln>
          </p:spPr>
        </p:pic>
        <p:pic>
          <p:nvPicPr>
            <p:cNvPr id="12299" name="Picture 13" descr="G:\Kuliah\Semester Ganjil\Toksikologi\E_ coli 1.jpg"/>
            <p:cNvPicPr>
              <a:picLocks noChangeAspect="1" noChangeArrowheads="1"/>
            </p:cNvPicPr>
            <p:nvPr/>
          </p:nvPicPr>
          <p:blipFill>
            <a:blip r:embed="rId7"/>
            <a:srcRect/>
            <a:stretch>
              <a:fillRect/>
            </a:stretch>
          </p:blipFill>
          <p:spPr bwMode="auto">
            <a:xfrm>
              <a:off x="1" y="3627669"/>
              <a:ext cx="1857356" cy="1785950"/>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Placeholder 5"/>
          <p:cNvSpPr>
            <a:spLocks noGrp="1"/>
          </p:cNvSpPr>
          <p:nvPr>
            <p:ph type="body" idx="2"/>
          </p:nvPr>
        </p:nvSpPr>
        <p:spPr>
          <a:xfrm>
            <a:off x="285750" y="609600"/>
            <a:ext cx="3179763" cy="2247900"/>
          </a:xfrm>
        </p:spPr>
        <p:txBody>
          <a:bodyPr/>
          <a:lstStyle/>
          <a:p>
            <a:r>
              <a:rPr lang="id-ID" sz="2800" b="1" smtClean="0">
                <a:solidFill>
                  <a:srgbClr val="FF0000"/>
                </a:solidFill>
              </a:rPr>
              <a:t>WHAT HAPPENS WHEN </a:t>
            </a:r>
            <a:r>
              <a:rPr lang="id-ID" sz="2800" b="1" i="1" smtClean="0">
                <a:solidFill>
                  <a:srgbClr val="FF0000"/>
                </a:solidFill>
              </a:rPr>
              <a:t>C. botulinum</a:t>
            </a:r>
            <a:r>
              <a:rPr lang="id-ID" sz="2800" b="1" smtClean="0">
                <a:solidFill>
                  <a:srgbClr val="FF0000"/>
                </a:solidFill>
              </a:rPr>
              <a:t> NEUROTOXIN IS INGESTED ??</a:t>
            </a:r>
            <a:endParaRPr lang="en-US" sz="2800" b="1" smtClean="0">
              <a:solidFill>
                <a:srgbClr val="FF0000"/>
              </a:solidFill>
            </a:endParaRPr>
          </a:p>
        </p:txBody>
      </p:sp>
      <p:grpSp>
        <p:nvGrpSpPr>
          <p:cNvPr id="61443" name="Group 40"/>
          <p:cNvGrpSpPr>
            <a:grpSpLocks/>
          </p:cNvGrpSpPr>
          <p:nvPr/>
        </p:nvGrpSpPr>
        <p:grpSpPr bwMode="auto">
          <a:xfrm>
            <a:off x="3643313" y="0"/>
            <a:ext cx="5214937" cy="6858000"/>
            <a:chOff x="210" y="450"/>
            <a:chExt cx="6345" cy="9750"/>
          </a:xfrm>
        </p:grpSpPr>
        <p:grpSp>
          <p:nvGrpSpPr>
            <p:cNvPr id="61469" name="Group 41"/>
            <p:cNvGrpSpPr>
              <a:grpSpLocks/>
            </p:cNvGrpSpPr>
            <p:nvPr/>
          </p:nvGrpSpPr>
          <p:grpSpPr bwMode="auto">
            <a:xfrm>
              <a:off x="210" y="6801"/>
              <a:ext cx="3160" cy="3399"/>
              <a:chOff x="4545" y="4110"/>
              <a:chExt cx="3510" cy="4515"/>
            </a:xfrm>
          </p:grpSpPr>
          <p:cxnSp>
            <p:nvCxnSpPr>
              <p:cNvPr id="61482" name="AutoShape 42"/>
              <p:cNvCxnSpPr>
                <a:cxnSpLocks noChangeShapeType="1"/>
              </p:cNvCxnSpPr>
              <p:nvPr/>
            </p:nvCxnSpPr>
            <p:spPr bwMode="auto">
              <a:xfrm>
                <a:off x="7710" y="4110"/>
                <a:ext cx="0" cy="4515"/>
              </a:xfrm>
              <a:prstGeom prst="straightConnector1">
                <a:avLst/>
              </a:prstGeom>
              <a:noFill/>
              <a:ln w="9525">
                <a:solidFill>
                  <a:srgbClr val="000000"/>
                </a:solidFill>
                <a:round/>
                <a:headEnd/>
                <a:tailEnd/>
              </a:ln>
            </p:spPr>
          </p:cxnSp>
          <p:cxnSp>
            <p:nvCxnSpPr>
              <p:cNvPr id="61483" name="AutoShape 43"/>
              <p:cNvCxnSpPr>
                <a:cxnSpLocks noChangeShapeType="1"/>
              </p:cNvCxnSpPr>
              <p:nvPr/>
            </p:nvCxnSpPr>
            <p:spPr bwMode="auto">
              <a:xfrm>
                <a:off x="8055" y="4125"/>
                <a:ext cx="0" cy="4500"/>
              </a:xfrm>
              <a:prstGeom prst="straightConnector1">
                <a:avLst/>
              </a:prstGeom>
              <a:noFill/>
              <a:ln w="9525">
                <a:solidFill>
                  <a:srgbClr val="000000"/>
                </a:solidFill>
                <a:round/>
                <a:headEnd/>
                <a:tailEnd/>
              </a:ln>
            </p:spPr>
          </p:cxnSp>
          <p:sp>
            <p:nvSpPr>
              <p:cNvPr id="61484" name="Rectangle 44"/>
              <p:cNvSpPr>
                <a:spLocks noChangeArrowheads="1"/>
              </p:cNvSpPr>
              <p:nvPr/>
            </p:nvSpPr>
            <p:spPr bwMode="auto">
              <a:xfrm>
                <a:off x="7710" y="429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85" name="Rectangle 45"/>
              <p:cNvSpPr>
                <a:spLocks noChangeArrowheads="1"/>
              </p:cNvSpPr>
              <p:nvPr/>
            </p:nvSpPr>
            <p:spPr bwMode="auto">
              <a:xfrm>
                <a:off x="7710" y="453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86" name="Rectangle 46"/>
              <p:cNvSpPr>
                <a:spLocks noChangeArrowheads="1"/>
              </p:cNvSpPr>
              <p:nvPr/>
            </p:nvSpPr>
            <p:spPr bwMode="auto">
              <a:xfrm>
                <a:off x="7710" y="477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87" name="Rectangle 47"/>
              <p:cNvSpPr>
                <a:spLocks noChangeArrowheads="1"/>
              </p:cNvSpPr>
              <p:nvPr/>
            </p:nvSpPr>
            <p:spPr bwMode="auto">
              <a:xfrm>
                <a:off x="7710" y="501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88" name="Rectangle 48"/>
              <p:cNvSpPr>
                <a:spLocks noChangeArrowheads="1"/>
              </p:cNvSpPr>
              <p:nvPr/>
            </p:nvSpPr>
            <p:spPr bwMode="auto">
              <a:xfrm>
                <a:off x="7710" y="525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89" name="Rectangle 49"/>
              <p:cNvSpPr>
                <a:spLocks noChangeArrowheads="1"/>
              </p:cNvSpPr>
              <p:nvPr/>
            </p:nvSpPr>
            <p:spPr bwMode="auto">
              <a:xfrm>
                <a:off x="7710" y="549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0" name="Rectangle 50"/>
              <p:cNvSpPr>
                <a:spLocks noChangeArrowheads="1"/>
              </p:cNvSpPr>
              <p:nvPr/>
            </p:nvSpPr>
            <p:spPr bwMode="auto">
              <a:xfrm>
                <a:off x="7710" y="573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1" name="Rectangle 51"/>
              <p:cNvSpPr>
                <a:spLocks noChangeArrowheads="1"/>
              </p:cNvSpPr>
              <p:nvPr/>
            </p:nvSpPr>
            <p:spPr bwMode="auto">
              <a:xfrm>
                <a:off x="7710" y="597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2" name="Rectangle 52"/>
              <p:cNvSpPr>
                <a:spLocks noChangeArrowheads="1"/>
              </p:cNvSpPr>
              <p:nvPr/>
            </p:nvSpPr>
            <p:spPr bwMode="auto">
              <a:xfrm>
                <a:off x="7710" y="621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3" name="Rectangle 53"/>
              <p:cNvSpPr>
                <a:spLocks noChangeArrowheads="1"/>
              </p:cNvSpPr>
              <p:nvPr/>
            </p:nvSpPr>
            <p:spPr bwMode="auto">
              <a:xfrm>
                <a:off x="7710" y="645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4" name="Rectangle 54"/>
              <p:cNvSpPr>
                <a:spLocks noChangeArrowheads="1"/>
              </p:cNvSpPr>
              <p:nvPr/>
            </p:nvSpPr>
            <p:spPr bwMode="auto">
              <a:xfrm>
                <a:off x="7710" y="669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5" name="Rectangle 55"/>
              <p:cNvSpPr>
                <a:spLocks noChangeArrowheads="1"/>
              </p:cNvSpPr>
              <p:nvPr/>
            </p:nvSpPr>
            <p:spPr bwMode="auto">
              <a:xfrm>
                <a:off x="7710" y="693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6" name="Rectangle 56"/>
              <p:cNvSpPr>
                <a:spLocks noChangeArrowheads="1"/>
              </p:cNvSpPr>
              <p:nvPr/>
            </p:nvSpPr>
            <p:spPr bwMode="auto">
              <a:xfrm>
                <a:off x="7710" y="717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7" name="Rectangle 57"/>
              <p:cNvSpPr>
                <a:spLocks noChangeArrowheads="1"/>
              </p:cNvSpPr>
              <p:nvPr/>
            </p:nvSpPr>
            <p:spPr bwMode="auto">
              <a:xfrm>
                <a:off x="7710" y="741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8" name="Rectangle 58"/>
              <p:cNvSpPr>
                <a:spLocks noChangeArrowheads="1"/>
              </p:cNvSpPr>
              <p:nvPr/>
            </p:nvSpPr>
            <p:spPr bwMode="auto">
              <a:xfrm>
                <a:off x="7710" y="765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499" name="Rectangle 59"/>
              <p:cNvSpPr>
                <a:spLocks noChangeArrowheads="1"/>
              </p:cNvSpPr>
              <p:nvPr/>
            </p:nvSpPr>
            <p:spPr bwMode="auto">
              <a:xfrm>
                <a:off x="7710" y="789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500" name="Rectangle 60"/>
              <p:cNvSpPr>
                <a:spLocks noChangeArrowheads="1"/>
              </p:cNvSpPr>
              <p:nvPr/>
            </p:nvSpPr>
            <p:spPr bwMode="auto">
              <a:xfrm>
                <a:off x="7710" y="8130"/>
                <a:ext cx="345" cy="240"/>
              </a:xfrm>
              <a:prstGeom prst="rect">
                <a:avLst/>
              </a:prstGeom>
              <a:solidFill>
                <a:srgbClr val="FFFFFF"/>
              </a:solidFill>
              <a:ln w="9525">
                <a:solidFill>
                  <a:srgbClr val="000000"/>
                </a:solidFill>
                <a:miter lim="800000"/>
                <a:headEnd/>
                <a:tailEnd/>
              </a:ln>
            </p:spPr>
            <p:txBody>
              <a:bodyPr/>
              <a:lstStyle/>
              <a:p>
                <a:endParaRPr lang="id-ID" sz="1200"/>
              </a:p>
            </p:txBody>
          </p:sp>
          <p:sp>
            <p:nvSpPr>
              <p:cNvPr id="61501" name="Oval 61"/>
              <p:cNvSpPr>
                <a:spLocks noChangeArrowheads="1"/>
              </p:cNvSpPr>
              <p:nvPr/>
            </p:nvSpPr>
            <p:spPr bwMode="auto">
              <a:xfrm>
                <a:off x="7770" y="5430"/>
                <a:ext cx="165" cy="210"/>
              </a:xfrm>
              <a:prstGeom prst="ellipse">
                <a:avLst/>
              </a:prstGeom>
              <a:solidFill>
                <a:srgbClr val="FFFFFF"/>
              </a:solidFill>
              <a:ln w="9525">
                <a:solidFill>
                  <a:srgbClr val="000000"/>
                </a:solidFill>
                <a:round/>
                <a:headEnd/>
                <a:tailEnd/>
              </a:ln>
            </p:spPr>
            <p:txBody>
              <a:bodyPr/>
              <a:lstStyle/>
              <a:p>
                <a:endParaRPr lang="id-ID" sz="1200"/>
              </a:p>
            </p:txBody>
          </p:sp>
          <p:sp>
            <p:nvSpPr>
              <p:cNvPr id="61502" name="Oval 62"/>
              <p:cNvSpPr>
                <a:spLocks noChangeArrowheads="1"/>
              </p:cNvSpPr>
              <p:nvPr/>
            </p:nvSpPr>
            <p:spPr bwMode="auto">
              <a:xfrm>
                <a:off x="7785" y="5730"/>
                <a:ext cx="165" cy="210"/>
              </a:xfrm>
              <a:prstGeom prst="ellipse">
                <a:avLst/>
              </a:prstGeom>
              <a:solidFill>
                <a:srgbClr val="FFFFFF"/>
              </a:solidFill>
              <a:ln w="9525">
                <a:solidFill>
                  <a:srgbClr val="000000"/>
                </a:solidFill>
                <a:round/>
                <a:headEnd/>
                <a:tailEnd/>
              </a:ln>
            </p:spPr>
            <p:txBody>
              <a:bodyPr/>
              <a:lstStyle/>
              <a:p>
                <a:endParaRPr lang="id-ID" sz="1200"/>
              </a:p>
            </p:txBody>
          </p:sp>
          <p:sp>
            <p:nvSpPr>
              <p:cNvPr id="61503" name="Oval 63"/>
              <p:cNvSpPr>
                <a:spLocks noChangeArrowheads="1"/>
              </p:cNvSpPr>
              <p:nvPr/>
            </p:nvSpPr>
            <p:spPr bwMode="auto">
              <a:xfrm>
                <a:off x="7710" y="6000"/>
                <a:ext cx="165" cy="210"/>
              </a:xfrm>
              <a:prstGeom prst="ellipse">
                <a:avLst/>
              </a:prstGeom>
              <a:solidFill>
                <a:srgbClr val="FFFFFF"/>
              </a:solidFill>
              <a:ln w="9525">
                <a:solidFill>
                  <a:srgbClr val="000000"/>
                </a:solidFill>
                <a:round/>
                <a:headEnd/>
                <a:tailEnd/>
              </a:ln>
            </p:spPr>
            <p:txBody>
              <a:bodyPr/>
              <a:lstStyle/>
              <a:p>
                <a:endParaRPr lang="id-ID" sz="1200"/>
              </a:p>
            </p:txBody>
          </p:sp>
          <p:sp>
            <p:nvSpPr>
              <p:cNvPr id="61504" name="Freeform 64"/>
              <p:cNvSpPr>
                <a:spLocks/>
              </p:cNvSpPr>
              <p:nvPr/>
            </p:nvSpPr>
            <p:spPr bwMode="auto">
              <a:xfrm>
                <a:off x="4545" y="5805"/>
                <a:ext cx="3240" cy="645"/>
              </a:xfrm>
              <a:custGeom>
                <a:avLst/>
                <a:gdLst>
                  <a:gd name="T0" fmla="*/ 3240 w 3240"/>
                  <a:gd name="T1" fmla="*/ 45 h 645"/>
                  <a:gd name="T2" fmla="*/ 2115 w 3240"/>
                  <a:gd name="T3" fmla="*/ 45 h 645"/>
                  <a:gd name="T4" fmla="*/ 1305 w 3240"/>
                  <a:gd name="T5" fmla="*/ 315 h 645"/>
                  <a:gd name="T6" fmla="*/ 975 w 3240"/>
                  <a:gd name="T7" fmla="*/ 285 h 645"/>
                  <a:gd name="T8" fmla="*/ 0 w 3240"/>
                  <a:gd name="T9" fmla="*/ 645 h 645"/>
                  <a:gd name="T10" fmla="*/ 0 60000 65536"/>
                  <a:gd name="T11" fmla="*/ 0 60000 65536"/>
                  <a:gd name="T12" fmla="*/ 0 60000 65536"/>
                  <a:gd name="T13" fmla="*/ 0 60000 65536"/>
                  <a:gd name="T14" fmla="*/ 0 60000 65536"/>
                  <a:gd name="T15" fmla="*/ 0 w 3240"/>
                  <a:gd name="T16" fmla="*/ 0 h 645"/>
                  <a:gd name="T17" fmla="*/ 3240 w 3240"/>
                  <a:gd name="T18" fmla="*/ 645 h 645"/>
                </a:gdLst>
                <a:ahLst/>
                <a:cxnLst>
                  <a:cxn ang="T10">
                    <a:pos x="T0" y="T1"/>
                  </a:cxn>
                  <a:cxn ang="T11">
                    <a:pos x="T2" y="T3"/>
                  </a:cxn>
                  <a:cxn ang="T12">
                    <a:pos x="T4" y="T5"/>
                  </a:cxn>
                  <a:cxn ang="T13">
                    <a:pos x="T6" y="T7"/>
                  </a:cxn>
                  <a:cxn ang="T14">
                    <a:pos x="T8" y="T9"/>
                  </a:cxn>
                </a:cxnLst>
                <a:rect l="T15" t="T16" r="T17" b="T18"/>
                <a:pathLst>
                  <a:path w="3240" h="645">
                    <a:moveTo>
                      <a:pt x="3240" y="45"/>
                    </a:moveTo>
                    <a:cubicBezTo>
                      <a:pt x="2838" y="22"/>
                      <a:pt x="2437" y="0"/>
                      <a:pt x="2115" y="45"/>
                    </a:cubicBezTo>
                    <a:cubicBezTo>
                      <a:pt x="1793" y="90"/>
                      <a:pt x="1495" y="275"/>
                      <a:pt x="1305" y="315"/>
                    </a:cubicBezTo>
                    <a:cubicBezTo>
                      <a:pt x="1115" y="355"/>
                      <a:pt x="1192" y="230"/>
                      <a:pt x="975" y="285"/>
                    </a:cubicBezTo>
                    <a:cubicBezTo>
                      <a:pt x="758" y="340"/>
                      <a:pt x="379" y="492"/>
                      <a:pt x="0" y="645"/>
                    </a:cubicBezTo>
                  </a:path>
                </a:pathLst>
              </a:custGeom>
              <a:noFill/>
              <a:ln w="19050">
                <a:solidFill>
                  <a:srgbClr val="000000"/>
                </a:solidFill>
                <a:round/>
                <a:headEnd/>
                <a:tailEnd/>
              </a:ln>
            </p:spPr>
            <p:txBody>
              <a:bodyPr/>
              <a:lstStyle/>
              <a:p>
                <a:endParaRPr lang="id-ID" sz="1200"/>
              </a:p>
            </p:txBody>
          </p:sp>
          <p:sp>
            <p:nvSpPr>
              <p:cNvPr id="61505" name="Freeform 65"/>
              <p:cNvSpPr>
                <a:spLocks/>
              </p:cNvSpPr>
              <p:nvPr/>
            </p:nvSpPr>
            <p:spPr bwMode="auto">
              <a:xfrm>
                <a:off x="6882" y="5490"/>
                <a:ext cx="903" cy="630"/>
              </a:xfrm>
              <a:custGeom>
                <a:avLst/>
                <a:gdLst>
                  <a:gd name="T0" fmla="*/ 903 w 903"/>
                  <a:gd name="T1" fmla="*/ 0 h 630"/>
                  <a:gd name="T2" fmla="*/ 3 w 903"/>
                  <a:gd name="T3" fmla="*/ 315 h 630"/>
                  <a:gd name="T4" fmla="*/ 888 w 903"/>
                  <a:gd name="T5" fmla="*/ 630 h 630"/>
                  <a:gd name="T6" fmla="*/ 0 60000 65536"/>
                  <a:gd name="T7" fmla="*/ 0 60000 65536"/>
                  <a:gd name="T8" fmla="*/ 0 60000 65536"/>
                  <a:gd name="T9" fmla="*/ 0 w 903"/>
                  <a:gd name="T10" fmla="*/ 0 h 630"/>
                  <a:gd name="T11" fmla="*/ 903 w 903"/>
                  <a:gd name="T12" fmla="*/ 630 h 630"/>
                </a:gdLst>
                <a:ahLst/>
                <a:cxnLst>
                  <a:cxn ang="T6">
                    <a:pos x="T0" y="T1"/>
                  </a:cxn>
                  <a:cxn ang="T7">
                    <a:pos x="T2" y="T3"/>
                  </a:cxn>
                  <a:cxn ang="T8">
                    <a:pos x="T4" y="T5"/>
                  </a:cxn>
                </a:cxnLst>
                <a:rect l="T9" t="T10" r="T11" b="T12"/>
                <a:pathLst>
                  <a:path w="903" h="630">
                    <a:moveTo>
                      <a:pt x="903" y="0"/>
                    </a:moveTo>
                    <a:cubicBezTo>
                      <a:pt x="454" y="105"/>
                      <a:pt x="6" y="210"/>
                      <a:pt x="3" y="315"/>
                    </a:cubicBezTo>
                    <a:cubicBezTo>
                      <a:pt x="0" y="420"/>
                      <a:pt x="444" y="525"/>
                      <a:pt x="888" y="630"/>
                    </a:cubicBezTo>
                  </a:path>
                </a:pathLst>
              </a:custGeom>
              <a:noFill/>
              <a:ln w="19050">
                <a:solidFill>
                  <a:srgbClr val="000000"/>
                </a:solidFill>
                <a:round/>
                <a:headEnd/>
                <a:tailEnd/>
              </a:ln>
            </p:spPr>
            <p:txBody>
              <a:bodyPr/>
              <a:lstStyle/>
              <a:p>
                <a:endParaRPr lang="id-ID" sz="1200"/>
              </a:p>
            </p:txBody>
          </p:sp>
        </p:grpSp>
        <p:sp>
          <p:nvSpPr>
            <p:cNvPr id="61470" name="Text Box 66"/>
            <p:cNvSpPr txBox="1">
              <a:spLocks noChangeArrowheads="1"/>
            </p:cNvSpPr>
            <p:nvPr/>
          </p:nvSpPr>
          <p:spPr bwMode="auto">
            <a:xfrm>
              <a:off x="440" y="7207"/>
              <a:ext cx="1607" cy="542"/>
            </a:xfrm>
            <a:prstGeom prst="rect">
              <a:avLst/>
            </a:prstGeom>
            <a:noFill/>
            <a:ln w="9525">
              <a:noFill/>
              <a:miter lim="800000"/>
              <a:headEnd/>
              <a:tailEnd/>
            </a:ln>
          </p:spPr>
          <p:txBody>
            <a:bodyPr/>
            <a:lstStyle/>
            <a:p>
              <a:pPr>
                <a:spcAft>
                  <a:spcPts val="1000"/>
                </a:spcAft>
              </a:pPr>
              <a:r>
                <a:rPr lang="id-ID" sz="1200">
                  <a:latin typeface="Tahoma" pitchFamily="34" charset="0"/>
                </a:rPr>
                <a:t>Nerve supply to muscle fiber</a:t>
              </a:r>
              <a:endParaRPr lang="id-ID" sz="1200"/>
            </a:p>
          </p:txBody>
        </p:sp>
        <p:cxnSp>
          <p:nvCxnSpPr>
            <p:cNvPr id="61471" name="AutoShape 67"/>
            <p:cNvCxnSpPr>
              <a:cxnSpLocks noChangeShapeType="1"/>
            </p:cNvCxnSpPr>
            <p:nvPr/>
          </p:nvCxnSpPr>
          <p:spPr bwMode="auto">
            <a:xfrm>
              <a:off x="1142" y="7603"/>
              <a:ext cx="175" cy="632"/>
            </a:xfrm>
            <a:prstGeom prst="straightConnector1">
              <a:avLst/>
            </a:prstGeom>
            <a:noFill/>
            <a:ln w="9525">
              <a:solidFill>
                <a:srgbClr val="000000"/>
              </a:solidFill>
              <a:round/>
              <a:headEnd/>
              <a:tailEnd type="triangle" w="med" len="med"/>
            </a:ln>
          </p:spPr>
        </p:cxnSp>
        <p:cxnSp>
          <p:nvCxnSpPr>
            <p:cNvPr id="61472" name="AutoShape 68"/>
            <p:cNvCxnSpPr>
              <a:cxnSpLocks noChangeShapeType="1"/>
            </p:cNvCxnSpPr>
            <p:nvPr/>
          </p:nvCxnSpPr>
          <p:spPr bwMode="auto">
            <a:xfrm>
              <a:off x="1965" y="3850"/>
              <a:ext cx="0" cy="1287"/>
            </a:xfrm>
            <a:prstGeom prst="straightConnector1">
              <a:avLst/>
            </a:prstGeom>
            <a:noFill/>
            <a:ln w="9525">
              <a:solidFill>
                <a:srgbClr val="000000"/>
              </a:solidFill>
              <a:round/>
              <a:headEnd/>
              <a:tailEnd type="triangle" w="med" len="med"/>
            </a:ln>
          </p:spPr>
        </p:cxnSp>
        <p:sp>
          <p:nvSpPr>
            <p:cNvPr id="61473" name="Text Box 69"/>
            <p:cNvSpPr txBox="1">
              <a:spLocks noChangeArrowheads="1"/>
            </p:cNvSpPr>
            <p:nvPr/>
          </p:nvSpPr>
          <p:spPr bwMode="auto">
            <a:xfrm>
              <a:off x="709" y="5025"/>
              <a:ext cx="2350" cy="591"/>
            </a:xfrm>
            <a:prstGeom prst="rect">
              <a:avLst/>
            </a:prstGeom>
            <a:noFill/>
            <a:ln w="9525">
              <a:noFill/>
              <a:miter lim="800000"/>
              <a:headEnd/>
              <a:tailEnd/>
            </a:ln>
          </p:spPr>
          <p:txBody>
            <a:bodyPr/>
            <a:lstStyle/>
            <a:p>
              <a:pPr>
                <a:spcAft>
                  <a:spcPts val="1000"/>
                </a:spcAft>
              </a:pPr>
              <a:r>
                <a:rPr lang="id-ID" sz="1200">
                  <a:latin typeface="Tahoma" pitchFamily="34" charset="0"/>
                </a:rPr>
                <a:t>Neurotoxin spreads through body via bloodstream</a:t>
              </a:r>
              <a:endParaRPr lang="id-ID" sz="1200"/>
            </a:p>
          </p:txBody>
        </p:sp>
        <p:sp>
          <p:nvSpPr>
            <p:cNvPr id="61474" name="Freeform 70"/>
            <p:cNvSpPr>
              <a:spLocks/>
            </p:cNvSpPr>
            <p:nvPr/>
          </p:nvSpPr>
          <p:spPr bwMode="auto">
            <a:xfrm>
              <a:off x="996" y="5616"/>
              <a:ext cx="1996" cy="2179"/>
            </a:xfrm>
            <a:custGeom>
              <a:avLst/>
              <a:gdLst>
                <a:gd name="T0" fmla="*/ 419 w 2217"/>
                <a:gd name="T1" fmla="*/ 0 h 2895"/>
                <a:gd name="T2" fmla="*/ 89 w 2217"/>
                <a:gd name="T3" fmla="*/ 100 h 2895"/>
                <a:gd name="T4" fmla="*/ 957 w 2217"/>
                <a:gd name="T5" fmla="*/ 298 h 2895"/>
                <a:gd name="T6" fmla="*/ 0 60000 65536"/>
                <a:gd name="T7" fmla="*/ 0 60000 65536"/>
                <a:gd name="T8" fmla="*/ 0 60000 65536"/>
                <a:gd name="T9" fmla="*/ 0 w 2217"/>
                <a:gd name="T10" fmla="*/ 0 h 2895"/>
                <a:gd name="T11" fmla="*/ 2217 w 2217"/>
                <a:gd name="T12" fmla="*/ 2895 h 2895"/>
              </a:gdLst>
              <a:ahLst/>
              <a:cxnLst>
                <a:cxn ang="T6">
                  <a:pos x="T0" y="T1"/>
                </a:cxn>
                <a:cxn ang="T7">
                  <a:pos x="T2" y="T3"/>
                </a:cxn>
                <a:cxn ang="T8">
                  <a:pos x="T4" y="T5"/>
                </a:cxn>
              </a:cxnLst>
              <a:rect l="T9" t="T10" r="T11" b="T12"/>
              <a:pathLst>
                <a:path w="2217" h="2895">
                  <a:moveTo>
                    <a:pt x="972" y="0"/>
                  </a:moveTo>
                  <a:cubicBezTo>
                    <a:pt x="486" y="246"/>
                    <a:pt x="0" y="493"/>
                    <a:pt x="207" y="975"/>
                  </a:cubicBezTo>
                  <a:cubicBezTo>
                    <a:pt x="414" y="1457"/>
                    <a:pt x="1315" y="2176"/>
                    <a:pt x="2217" y="2895"/>
                  </a:cubicBezTo>
                </a:path>
              </a:pathLst>
            </a:custGeom>
            <a:noFill/>
            <a:ln w="25400">
              <a:solidFill>
                <a:srgbClr val="000000"/>
              </a:solidFill>
              <a:round/>
              <a:headEnd/>
              <a:tailEnd type="triangle" w="med" len="med"/>
            </a:ln>
          </p:spPr>
          <p:txBody>
            <a:bodyPr/>
            <a:lstStyle/>
            <a:p>
              <a:endParaRPr lang="id-ID" sz="1200"/>
            </a:p>
          </p:txBody>
        </p:sp>
        <p:sp>
          <p:nvSpPr>
            <p:cNvPr id="61475" name="Text Box 71"/>
            <p:cNvSpPr txBox="1">
              <a:spLocks noChangeArrowheads="1"/>
            </p:cNvSpPr>
            <p:nvPr/>
          </p:nvSpPr>
          <p:spPr bwMode="auto">
            <a:xfrm>
              <a:off x="1633" y="6105"/>
              <a:ext cx="2702" cy="549"/>
            </a:xfrm>
            <a:prstGeom prst="rect">
              <a:avLst/>
            </a:prstGeom>
            <a:noFill/>
            <a:ln w="9525">
              <a:noFill/>
              <a:miter lim="800000"/>
              <a:headEnd/>
              <a:tailEnd/>
            </a:ln>
          </p:spPr>
          <p:txBody>
            <a:bodyPr/>
            <a:lstStyle/>
            <a:p>
              <a:pPr>
                <a:spcAft>
                  <a:spcPts val="1000"/>
                </a:spcAft>
              </a:pPr>
              <a:r>
                <a:rPr lang="id-ID" sz="1200">
                  <a:latin typeface="Tahoma" pitchFamily="34" charset="0"/>
                </a:rPr>
                <a:t>Toxin binds to nerve at the nerve muscle junction</a:t>
              </a:r>
              <a:endParaRPr lang="id-ID" sz="1200"/>
            </a:p>
          </p:txBody>
        </p:sp>
        <p:cxnSp>
          <p:nvCxnSpPr>
            <p:cNvPr id="61476" name="AutoShape 72"/>
            <p:cNvCxnSpPr>
              <a:cxnSpLocks noChangeShapeType="1"/>
            </p:cNvCxnSpPr>
            <p:nvPr/>
          </p:nvCxnSpPr>
          <p:spPr bwMode="auto">
            <a:xfrm flipH="1">
              <a:off x="3276" y="6654"/>
              <a:ext cx="1931" cy="1299"/>
            </a:xfrm>
            <a:prstGeom prst="straightConnector1">
              <a:avLst/>
            </a:prstGeom>
            <a:noFill/>
            <a:ln w="9525">
              <a:solidFill>
                <a:srgbClr val="000000"/>
              </a:solidFill>
              <a:round/>
              <a:headEnd/>
              <a:tailEnd type="triangle" w="med" len="med"/>
            </a:ln>
          </p:spPr>
        </p:cxnSp>
        <p:sp>
          <p:nvSpPr>
            <p:cNvPr id="61477" name="Text Box 73"/>
            <p:cNvSpPr txBox="1">
              <a:spLocks noChangeArrowheads="1"/>
            </p:cNvSpPr>
            <p:nvPr/>
          </p:nvSpPr>
          <p:spPr bwMode="auto">
            <a:xfrm>
              <a:off x="5258" y="6439"/>
              <a:ext cx="1297" cy="384"/>
            </a:xfrm>
            <a:prstGeom prst="rect">
              <a:avLst/>
            </a:prstGeom>
            <a:noFill/>
            <a:ln w="9525">
              <a:noFill/>
              <a:miter lim="800000"/>
              <a:headEnd/>
              <a:tailEnd/>
            </a:ln>
          </p:spPr>
          <p:txBody>
            <a:bodyPr/>
            <a:lstStyle/>
            <a:p>
              <a:pPr>
                <a:spcAft>
                  <a:spcPts val="1000"/>
                </a:spcAft>
              </a:pPr>
              <a:r>
                <a:rPr lang="id-ID" sz="1200">
                  <a:latin typeface="Tahoma" pitchFamily="34" charset="0"/>
                </a:rPr>
                <a:t>Muscle fibre </a:t>
              </a:r>
              <a:endParaRPr lang="id-ID" sz="1200"/>
            </a:p>
          </p:txBody>
        </p:sp>
        <p:sp>
          <p:nvSpPr>
            <p:cNvPr id="61478" name="Text Box 74"/>
            <p:cNvSpPr txBox="1">
              <a:spLocks noChangeArrowheads="1"/>
            </p:cNvSpPr>
            <p:nvPr/>
          </p:nvSpPr>
          <p:spPr bwMode="auto">
            <a:xfrm>
              <a:off x="642" y="8461"/>
              <a:ext cx="2040" cy="768"/>
            </a:xfrm>
            <a:prstGeom prst="rect">
              <a:avLst/>
            </a:prstGeom>
            <a:noFill/>
            <a:ln w="9525">
              <a:noFill/>
              <a:miter lim="800000"/>
              <a:headEnd/>
              <a:tailEnd/>
            </a:ln>
          </p:spPr>
          <p:txBody>
            <a:bodyPr/>
            <a:lstStyle/>
            <a:p>
              <a:pPr>
                <a:spcAft>
                  <a:spcPts val="1000"/>
                </a:spcAft>
              </a:pPr>
              <a:r>
                <a:rPr lang="id-ID" sz="1200">
                  <a:latin typeface="Tahoma" pitchFamily="34" charset="0"/>
                </a:rPr>
                <a:t>This block the release of acethylcholine. Muscle cannot to contract, resulting in paralysis</a:t>
              </a:r>
              <a:endParaRPr lang="id-ID" sz="1200"/>
            </a:p>
          </p:txBody>
        </p:sp>
        <p:sp>
          <p:nvSpPr>
            <p:cNvPr id="61479" name="Text Box 75"/>
            <p:cNvSpPr txBox="1">
              <a:spLocks noChangeArrowheads="1"/>
            </p:cNvSpPr>
            <p:nvPr/>
          </p:nvSpPr>
          <p:spPr bwMode="auto">
            <a:xfrm>
              <a:off x="3655" y="2595"/>
              <a:ext cx="1432" cy="870"/>
            </a:xfrm>
            <a:prstGeom prst="rect">
              <a:avLst/>
            </a:prstGeom>
            <a:noFill/>
            <a:ln w="9525">
              <a:noFill/>
              <a:miter lim="800000"/>
              <a:headEnd/>
              <a:tailEnd/>
            </a:ln>
          </p:spPr>
          <p:txBody>
            <a:bodyPr/>
            <a:lstStyle/>
            <a:p>
              <a:pPr>
                <a:spcAft>
                  <a:spcPts val="1000"/>
                </a:spcAft>
              </a:pPr>
              <a:r>
                <a:rPr lang="id-ID" sz="1200">
                  <a:latin typeface="Tahoma" pitchFamily="34" charset="0"/>
                </a:rPr>
                <a:t>Neurotoxin passes through gut mucosa into bloodstream</a:t>
              </a:r>
              <a:endParaRPr lang="id-ID" sz="1200"/>
            </a:p>
          </p:txBody>
        </p:sp>
        <p:sp>
          <p:nvSpPr>
            <p:cNvPr id="61480" name="Text Box 76"/>
            <p:cNvSpPr txBox="1">
              <a:spLocks noChangeArrowheads="1"/>
            </p:cNvSpPr>
            <p:nvPr/>
          </p:nvSpPr>
          <p:spPr bwMode="auto">
            <a:xfrm>
              <a:off x="3370" y="450"/>
              <a:ext cx="1432" cy="643"/>
            </a:xfrm>
            <a:prstGeom prst="rect">
              <a:avLst/>
            </a:prstGeom>
            <a:noFill/>
            <a:ln w="9525">
              <a:noFill/>
              <a:miter lim="800000"/>
              <a:headEnd/>
              <a:tailEnd/>
            </a:ln>
          </p:spPr>
          <p:txBody>
            <a:bodyPr/>
            <a:lstStyle/>
            <a:p>
              <a:pPr>
                <a:spcAft>
                  <a:spcPts val="1000"/>
                </a:spcAft>
              </a:pPr>
              <a:r>
                <a:rPr lang="id-ID" sz="1200">
                  <a:latin typeface="Tahoma" pitchFamily="34" charset="0"/>
                </a:rPr>
                <a:t>Neurotoxin ingested in food</a:t>
              </a:r>
              <a:endParaRPr lang="id-ID" sz="1200"/>
            </a:p>
          </p:txBody>
        </p:sp>
        <p:cxnSp>
          <p:nvCxnSpPr>
            <p:cNvPr id="61481" name="AutoShape 77"/>
            <p:cNvCxnSpPr>
              <a:cxnSpLocks noChangeShapeType="1"/>
            </p:cNvCxnSpPr>
            <p:nvPr/>
          </p:nvCxnSpPr>
          <p:spPr bwMode="auto">
            <a:xfrm>
              <a:off x="4100" y="1093"/>
              <a:ext cx="0" cy="994"/>
            </a:xfrm>
            <a:prstGeom prst="straightConnector1">
              <a:avLst/>
            </a:prstGeom>
            <a:noFill/>
            <a:ln w="9525">
              <a:solidFill>
                <a:srgbClr val="000000"/>
              </a:solidFill>
              <a:round/>
              <a:headEnd/>
              <a:tailEnd type="triangle" w="med" len="med"/>
            </a:ln>
          </p:spPr>
        </p:cxnSp>
      </p:grpSp>
      <p:sp>
        <p:nvSpPr>
          <p:cNvPr id="118" name="Rectangle 3"/>
          <p:cNvSpPr>
            <a:spLocks noChangeArrowheads="1"/>
          </p:cNvSpPr>
          <p:nvPr/>
        </p:nvSpPr>
        <p:spPr bwMode="auto">
          <a:xfrm>
            <a:off x="4994275" y="547688"/>
            <a:ext cx="198438" cy="186848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defRPr/>
            </a:pPr>
            <a:endParaRPr lang="en-US">
              <a:latin typeface="Arial" charset="0"/>
            </a:endParaRPr>
          </a:p>
        </p:txBody>
      </p:sp>
      <p:sp>
        <p:nvSpPr>
          <p:cNvPr id="119" name="Rectangle 4"/>
          <p:cNvSpPr>
            <a:spLocks noChangeArrowheads="1"/>
          </p:cNvSpPr>
          <p:nvPr/>
        </p:nvSpPr>
        <p:spPr bwMode="auto">
          <a:xfrm>
            <a:off x="5192713" y="547688"/>
            <a:ext cx="423862" cy="1868487"/>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a:lstStyle/>
          <a:p>
            <a:pPr>
              <a:defRPr/>
            </a:pPr>
            <a:endParaRPr lang="en-US">
              <a:latin typeface="Arial" charset="0"/>
            </a:endParaRPr>
          </a:p>
        </p:txBody>
      </p:sp>
      <p:grpSp>
        <p:nvGrpSpPr>
          <p:cNvPr id="61446" name="Group 5"/>
          <p:cNvGrpSpPr>
            <a:grpSpLocks/>
          </p:cNvGrpSpPr>
          <p:nvPr/>
        </p:nvGrpSpPr>
        <p:grpSpPr bwMode="auto">
          <a:xfrm>
            <a:off x="5697538" y="596900"/>
            <a:ext cx="704850" cy="1819275"/>
            <a:chOff x="3080" y="1860"/>
            <a:chExt cx="1560" cy="3760"/>
          </a:xfrm>
        </p:grpSpPr>
        <p:grpSp>
          <p:nvGrpSpPr>
            <p:cNvPr id="61454" name="Group 6"/>
            <p:cNvGrpSpPr>
              <a:grpSpLocks/>
            </p:cNvGrpSpPr>
            <p:nvPr/>
          </p:nvGrpSpPr>
          <p:grpSpPr bwMode="auto">
            <a:xfrm>
              <a:off x="3080" y="1860"/>
              <a:ext cx="1560" cy="720"/>
              <a:chOff x="3080" y="2040"/>
              <a:chExt cx="1560" cy="720"/>
            </a:xfrm>
          </p:grpSpPr>
          <p:sp>
            <p:nvSpPr>
              <p:cNvPr id="61467" name="Rectangle 7"/>
              <p:cNvSpPr>
                <a:spLocks noChangeArrowheads="1"/>
              </p:cNvSpPr>
              <p:nvPr/>
            </p:nvSpPr>
            <p:spPr bwMode="auto">
              <a:xfrm>
                <a:off x="3080" y="2040"/>
                <a:ext cx="1560" cy="720"/>
              </a:xfrm>
              <a:prstGeom prst="rect">
                <a:avLst/>
              </a:prstGeom>
              <a:solidFill>
                <a:srgbClr val="FFFFFF"/>
              </a:solidFill>
              <a:ln w="9525">
                <a:solidFill>
                  <a:srgbClr val="000000"/>
                </a:solidFill>
                <a:miter lim="800000"/>
                <a:headEnd/>
                <a:tailEnd/>
              </a:ln>
            </p:spPr>
            <p:txBody>
              <a:bodyPr/>
              <a:lstStyle/>
              <a:p>
                <a:endParaRPr lang="id-ID"/>
              </a:p>
            </p:txBody>
          </p:sp>
          <p:sp>
            <p:nvSpPr>
              <p:cNvPr id="135" name="Oval 8"/>
              <p:cNvSpPr>
                <a:spLocks noChangeArrowheads="1"/>
              </p:cNvSpPr>
              <p:nvPr/>
            </p:nvSpPr>
            <p:spPr bwMode="auto">
              <a:xfrm>
                <a:off x="3340" y="2220"/>
                <a:ext cx="959" cy="397"/>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endParaRPr>
              </a:p>
            </p:txBody>
          </p:sp>
        </p:grpSp>
        <p:grpSp>
          <p:nvGrpSpPr>
            <p:cNvPr id="61455" name="Group 9"/>
            <p:cNvGrpSpPr>
              <a:grpSpLocks/>
            </p:cNvGrpSpPr>
            <p:nvPr/>
          </p:nvGrpSpPr>
          <p:grpSpPr bwMode="auto">
            <a:xfrm>
              <a:off x="3080" y="2620"/>
              <a:ext cx="1560" cy="720"/>
              <a:chOff x="3080" y="2040"/>
              <a:chExt cx="1560" cy="720"/>
            </a:xfrm>
          </p:grpSpPr>
          <p:sp>
            <p:nvSpPr>
              <p:cNvPr id="61465" name="Rectangle 10"/>
              <p:cNvSpPr>
                <a:spLocks noChangeArrowheads="1"/>
              </p:cNvSpPr>
              <p:nvPr/>
            </p:nvSpPr>
            <p:spPr bwMode="auto">
              <a:xfrm>
                <a:off x="3080" y="2040"/>
                <a:ext cx="1560" cy="720"/>
              </a:xfrm>
              <a:prstGeom prst="rect">
                <a:avLst/>
              </a:prstGeom>
              <a:solidFill>
                <a:srgbClr val="FFFFFF"/>
              </a:solidFill>
              <a:ln w="9525">
                <a:solidFill>
                  <a:srgbClr val="000000"/>
                </a:solidFill>
                <a:miter lim="800000"/>
                <a:headEnd/>
                <a:tailEnd/>
              </a:ln>
            </p:spPr>
            <p:txBody>
              <a:bodyPr/>
              <a:lstStyle/>
              <a:p>
                <a:endParaRPr lang="id-ID"/>
              </a:p>
            </p:txBody>
          </p:sp>
          <p:sp>
            <p:nvSpPr>
              <p:cNvPr id="133" name="Oval 11"/>
              <p:cNvSpPr>
                <a:spLocks noChangeArrowheads="1"/>
              </p:cNvSpPr>
              <p:nvPr/>
            </p:nvSpPr>
            <p:spPr bwMode="auto">
              <a:xfrm>
                <a:off x="3340" y="2222"/>
                <a:ext cx="959" cy="397"/>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endParaRPr>
              </a:p>
            </p:txBody>
          </p:sp>
        </p:grpSp>
        <p:grpSp>
          <p:nvGrpSpPr>
            <p:cNvPr id="61456" name="Group 12"/>
            <p:cNvGrpSpPr>
              <a:grpSpLocks/>
            </p:cNvGrpSpPr>
            <p:nvPr/>
          </p:nvGrpSpPr>
          <p:grpSpPr bwMode="auto">
            <a:xfrm>
              <a:off x="3080" y="3380"/>
              <a:ext cx="1560" cy="720"/>
              <a:chOff x="3080" y="2040"/>
              <a:chExt cx="1560" cy="720"/>
            </a:xfrm>
          </p:grpSpPr>
          <p:sp>
            <p:nvSpPr>
              <p:cNvPr id="61463" name="Rectangle 13"/>
              <p:cNvSpPr>
                <a:spLocks noChangeArrowheads="1"/>
              </p:cNvSpPr>
              <p:nvPr/>
            </p:nvSpPr>
            <p:spPr bwMode="auto">
              <a:xfrm>
                <a:off x="3080" y="2040"/>
                <a:ext cx="1560" cy="720"/>
              </a:xfrm>
              <a:prstGeom prst="rect">
                <a:avLst/>
              </a:prstGeom>
              <a:solidFill>
                <a:srgbClr val="FFFFFF"/>
              </a:solidFill>
              <a:ln w="9525">
                <a:solidFill>
                  <a:srgbClr val="000000"/>
                </a:solidFill>
                <a:miter lim="800000"/>
                <a:headEnd/>
                <a:tailEnd/>
              </a:ln>
            </p:spPr>
            <p:txBody>
              <a:bodyPr/>
              <a:lstStyle/>
              <a:p>
                <a:endParaRPr lang="id-ID"/>
              </a:p>
            </p:txBody>
          </p:sp>
          <p:sp>
            <p:nvSpPr>
              <p:cNvPr id="131" name="Oval 14"/>
              <p:cNvSpPr>
                <a:spLocks noChangeArrowheads="1"/>
              </p:cNvSpPr>
              <p:nvPr/>
            </p:nvSpPr>
            <p:spPr bwMode="auto">
              <a:xfrm>
                <a:off x="3340" y="2220"/>
                <a:ext cx="959" cy="400"/>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endParaRPr>
              </a:p>
            </p:txBody>
          </p:sp>
        </p:grpSp>
        <p:grpSp>
          <p:nvGrpSpPr>
            <p:cNvPr id="61457" name="Group 15"/>
            <p:cNvGrpSpPr>
              <a:grpSpLocks/>
            </p:cNvGrpSpPr>
            <p:nvPr/>
          </p:nvGrpSpPr>
          <p:grpSpPr bwMode="auto">
            <a:xfrm>
              <a:off x="3080" y="4140"/>
              <a:ext cx="1560" cy="720"/>
              <a:chOff x="3080" y="2040"/>
              <a:chExt cx="1560" cy="720"/>
            </a:xfrm>
          </p:grpSpPr>
          <p:sp>
            <p:nvSpPr>
              <p:cNvPr id="61461" name="Rectangle 16"/>
              <p:cNvSpPr>
                <a:spLocks noChangeArrowheads="1"/>
              </p:cNvSpPr>
              <p:nvPr/>
            </p:nvSpPr>
            <p:spPr bwMode="auto">
              <a:xfrm>
                <a:off x="3080" y="2040"/>
                <a:ext cx="1560" cy="720"/>
              </a:xfrm>
              <a:prstGeom prst="rect">
                <a:avLst/>
              </a:prstGeom>
              <a:solidFill>
                <a:srgbClr val="FFFFFF"/>
              </a:solidFill>
              <a:ln w="9525">
                <a:solidFill>
                  <a:srgbClr val="000000"/>
                </a:solidFill>
                <a:miter lim="800000"/>
                <a:headEnd/>
                <a:tailEnd/>
              </a:ln>
            </p:spPr>
            <p:txBody>
              <a:bodyPr/>
              <a:lstStyle/>
              <a:p>
                <a:endParaRPr lang="id-ID"/>
              </a:p>
            </p:txBody>
          </p:sp>
          <p:sp>
            <p:nvSpPr>
              <p:cNvPr id="129" name="Oval 17"/>
              <p:cNvSpPr>
                <a:spLocks noChangeArrowheads="1"/>
              </p:cNvSpPr>
              <p:nvPr/>
            </p:nvSpPr>
            <p:spPr bwMode="auto">
              <a:xfrm>
                <a:off x="3340" y="2221"/>
                <a:ext cx="959" cy="397"/>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endParaRPr>
              </a:p>
            </p:txBody>
          </p:sp>
        </p:grpSp>
        <p:grpSp>
          <p:nvGrpSpPr>
            <p:cNvPr id="61458" name="Group 18"/>
            <p:cNvGrpSpPr>
              <a:grpSpLocks/>
            </p:cNvGrpSpPr>
            <p:nvPr/>
          </p:nvGrpSpPr>
          <p:grpSpPr bwMode="auto">
            <a:xfrm>
              <a:off x="3080" y="4900"/>
              <a:ext cx="1560" cy="720"/>
              <a:chOff x="3080" y="2040"/>
              <a:chExt cx="1560" cy="720"/>
            </a:xfrm>
          </p:grpSpPr>
          <p:sp>
            <p:nvSpPr>
              <p:cNvPr id="61459" name="Rectangle 19"/>
              <p:cNvSpPr>
                <a:spLocks noChangeArrowheads="1"/>
              </p:cNvSpPr>
              <p:nvPr/>
            </p:nvSpPr>
            <p:spPr bwMode="auto">
              <a:xfrm>
                <a:off x="3080" y="2040"/>
                <a:ext cx="1560" cy="720"/>
              </a:xfrm>
              <a:prstGeom prst="rect">
                <a:avLst/>
              </a:prstGeom>
              <a:solidFill>
                <a:srgbClr val="FFFFFF"/>
              </a:solidFill>
              <a:ln w="9525">
                <a:solidFill>
                  <a:srgbClr val="000000"/>
                </a:solidFill>
                <a:miter lim="800000"/>
                <a:headEnd/>
                <a:tailEnd/>
              </a:ln>
            </p:spPr>
            <p:txBody>
              <a:bodyPr/>
              <a:lstStyle/>
              <a:p>
                <a:endParaRPr lang="id-ID"/>
              </a:p>
            </p:txBody>
          </p:sp>
          <p:sp>
            <p:nvSpPr>
              <p:cNvPr id="127" name="Oval 20"/>
              <p:cNvSpPr>
                <a:spLocks noChangeArrowheads="1"/>
              </p:cNvSpPr>
              <p:nvPr/>
            </p:nvSpPr>
            <p:spPr bwMode="auto">
              <a:xfrm>
                <a:off x="3340" y="2222"/>
                <a:ext cx="959" cy="397"/>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endParaRPr>
              </a:p>
            </p:txBody>
          </p:sp>
        </p:grpSp>
      </p:grpSp>
      <p:cxnSp>
        <p:nvCxnSpPr>
          <p:cNvPr id="61447" name="AutoShape 21"/>
          <p:cNvCxnSpPr>
            <a:cxnSpLocks noChangeShapeType="1"/>
          </p:cNvCxnSpPr>
          <p:nvPr/>
        </p:nvCxnSpPr>
        <p:spPr bwMode="auto">
          <a:xfrm>
            <a:off x="5680075" y="500063"/>
            <a:ext cx="0" cy="2022475"/>
          </a:xfrm>
          <a:prstGeom prst="straightConnector1">
            <a:avLst/>
          </a:prstGeom>
          <a:noFill/>
          <a:ln w="9525">
            <a:solidFill>
              <a:srgbClr val="000000"/>
            </a:solidFill>
            <a:round/>
            <a:headEnd/>
            <a:tailEnd/>
          </a:ln>
        </p:spPr>
      </p:cxnSp>
      <p:cxnSp>
        <p:nvCxnSpPr>
          <p:cNvPr id="61448" name="AutoShape 22"/>
          <p:cNvCxnSpPr>
            <a:cxnSpLocks noChangeShapeType="1"/>
          </p:cNvCxnSpPr>
          <p:nvPr/>
        </p:nvCxnSpPr>
        <p:spPr bwMode="auto">
          <a:xfrm>
            <a:off x="4994275" y="2628900"/>
            <a:ext cx="749300" cy="0"/>
          </a:xfrm>
          <a:prstGeom prst="straightConnector1">
            <a:avLst/>
          </a:prstGeom>
          <a:noFill/>
          <a:ln w="9525">
            <a:solidFill>
              <a:srgbClr val="000000"/>
            </a:solidFill>
            <a:round/>
            <a:headEnd/>
            <a:tailEnd/>
          </a:ln>
        </p:spPr>
      </p:cxnSp>
      <p:sp>
        <p:nvSpPr>
          <p:cNvPr id="138" name="Oval 23"/>
          <p:cNvSpPr>
            <a:spLocks noChangeArrowheads="1"/>
          </p:cNvSpPr>
          <p:nvPr/>
        </p:nvSpPr>
        <p:spPr bwMode="auto">
          <a:xfrm>
            <a:off x="5861050" y="2522538"/>
            <a:ext cx="585788" cy="319087"/>
          </a:xfrm>
          <a:prstGeom prst="ellipse">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a:lstStyle/>
          <a:p>
            <a:pPr>
              <a:defRPr/>
            </a:pPr>
            <a:endParaRPr lang="en-US">
              <a:latin typeface="Arial" charset="0"/>
            </a:endParaRPr>
          </a:p>
        </p:txBody>
      </p:sp>
      <p:sp>
        <p:nvSpPr>
          <p:cNvPr id="139" name="Oval 24"/>
          <p:cNvSpPr>
            <a:spLocks noChangeArrowheads="1"/>
          </p:cNvSpPr>
          <p:nvPr/>
        </p:nvSpPr>
        <p:spPr bwMode="auto">
          <a:xfrm>
            <a:off x="6013450" y="2609850"/>
            <a:ext cx="261938" cy="153988"/>
          </a:xfrm>
          <a:prstGeom prst="ellipse">
            <a:avLst/>
          </a:prstGeom>
          <a:gradFill rotWithShape="0">
            <a:gsLst>
              <a:gs pos="0">
                <a:srgbClr val="666666"/>
              </a:gs>
              <a:gs pos="50000">
                <a:srgbClr val="000000"/>
              </a:gs>
              <a:gs pos="100000">
                <a:srgbClr val="666666"/>
              </a:gs>
            </a:gsLst>
            <a:lin ang="5400000" scaled="1"/>
          </a:gradFill>
          <a:ln w="12700">
            <a:solidFill>
              <a:srgbClr val="000000"/>
            </a:solidFill>
            <a:round/>
            <a:headEnd/>
            <a:tailEnd/>
          </a:ln>
          <a:effectLst>
            <a:outerShdw dist="28398" dir="3806097" algn="ctr" rotWithShape="0">
              <a:srgbClr val="7F7F7F"/>
            </a:outerShdw>
          </a:effectLst>
        </p:spPr>
        <p:txBody>
          <a:bodyPr/>
          <a:lstStyle/>
          <a:p>
            <a:pPr>
              <a:defRPr/>
            </a:pPr>
            <a:endParaRPr lang="en-US">
              <a:latin typeface="Arial" charset="0"/>
            </a:endParaRPr>
          </a:p>
        </p:txBody>
      </p:sp>
      <p:cxnSp>
        <p:nvCxnSpPr>
          <p:cNvPr id="61451" name="AutoShape 27"/>
          <p:cNvCxnSpPr>
            <a:cxnSpLocks noChangeShapeType="1"/>
          </p:cNvCxnSpPr>
          <p:nvPr/>
        </p:nvCxnSpPr>
        <p:spPr bwMode="auto">
          <a:xfrm flipH="1">
            <a:off x="4786313" y="1571625"/>
            <a:ext cx="1731962" cy="0"/>
          </a:xfrm>
          <a:prstGeom prst="straightConnector1">
            <a:avLst/>
          </a:prstGeom>
          <a:noFill/>
          <a:ln w="9525">
            <a:solidFill>
              <a:srgbClr val="000000"/>
            </a:solidFill>
            <a:round/>
            <a:headEnd/>
            <a:tailEnd type="triangle" w="med" len="med"/>
          </a:ln>
        </p:spPr>
      </p:cxnSp>
      <p:cxnSp>
        <p:nvCxnSpPr>
          <p:cNvPr id="61452" name="AutoShape 28"/>
          <p:cNvCxnSpPr>
            <a:cxnSpLocks noChangeShapeType="1"/>
          </p:cNvCxnSpPr>
          <p:nvPr/>
        </p:nvCxnSpPr>
        <p:spPr bwMode="auto">
          <a:xfrm flipH="1">
            <a:off x="4787900" y="1822450"/>
            <a:ext cx="1776413" cy="34925"/>
          </a:xfrm>
          <a:prstGeom prst="straightConnector1">
            <a:avLst/>
          </a:prstGeom>
          <a:noFill/>
          <a:ln w="9525">
            <a:solidFill>
              <a:srgbClr val="000000"/>
            </a:solidFill>
            <a:round/>
            <a:headEnd/>
            <a:tailEnd type="triangle" w="med" len="med"/>
          </a:ln>
        </p:spPr>
      </p:cxnSp>
      <p:sp>
        <p:nvSpPr>
          <p:cNvPr id="61453" name="TextBox 145"/>
          <p:cNvSpPr txBox="1">
            <a:spLocks noChangeArrowheads="1"/>
          </p:cNvSpPr>
          <p:nvPr/>
        </p:nvSpPr>
        <p:spPr bwMode="auto">
          <a:xfrm>
            <a:off x="714375" y="5572125"/>
            <a:ext cx="2259013" cy="584200"/>
          </a:xfrm>
          <a:prstGeom prst="rect">
            <a:avLst/>
          </a:prstGeom>
          <a:noFill/>
          <a:ln w="9525">
            <a:noFill/>
            <a:miter lim="800000"/>
            <a:headEnd/>
            <a:tailEnd/>
          </a:ln>
        </p:spPr>
        <p:txBody>
          <a:bodyPr wrap="none">
            <a:spAutoFit/>
          </a:bodyPr>
          <a:lstStyle/>
          <a:p>
            <a:r>
              <a:rPr lang="id-ID" sz="1600" b="1"/>
              <a:t>(Garbutt, 2007) </a:t>
            </a:r>
          </a:p>
          <a:p>
            <a:r>
              <a:rPr lang="id-ID" sz="1600" b="1"/>
              <a:t>redesign by  Susanto</a:t>
            </a:r>
            <a:endParaRPr lang="en-US" sz="16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endParaRPr lang="en-US"/>
          </a:p>
        </p:txBody>
      </p:sp>
      <p:sp>
        <p:nvSpPr>
          <p:cNvPr id="62467" name="Content Placeholder 5"/>
          <p:cNvSpPr>
            <a:spLocks noGrp="1"/>
          </p:cNvSpPr>
          <p:nvPr>
            <p:ph idx="1"/>
          </p:nvPr>
        </p:nvSpPr>
        <p:spPr/>
        <p:txBody>
          <a:bodyPr/>
          <a:lstStyle/>
          <a:p>
            <a:r>
              <a:rPr lang="id-ID" smtClean="0">
                <a:hlinkClick r:id="rId2" action="ppaction://hlinkfile"/>
              </a:rPr>
              <a:t>Mechanism of Botulinum Toxin</a:t>
            </a:r>
            <a:endParaRPr lang="id-ID" smtClean="0"/>
          </a:p>
          <a:p>
            <a:r>
              <a:rPr lang="id-ID" smtClean="0">
                <a:hlinkClick r:id="rId3" action="ppaction://hlinkfile"/>
              </a:rPr>
              <a:t>Botulinum toxin ingested on human</a:t>
            </a:r>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838200"/>
          </a:xfrm>
        </p:spPr>
        <p:txBody>
          <a:bodyPr>
            <a:noAutofit/>
          </a:bodyPr>
          <a:lstStyle/>
          <a:p>
            <a:pPr algn="ctr">
              <a:defRPr/>
            </a:pPr>
            <a:r>
              <a:rPr lang="id-ID" sz="2200" b="1" dirty="0" smtClean="0">
                <a:solidFill>
                  <a:srgbClr val="FF0000"/>
                </a:solidFill>
              </a:rPr>
              <a:t>Effect of environmental factors on the growth and survival of proteolytic </a:t>
            </a:r>
            <a:r>
              <a:rPr lang="id-ID" sz="2200" b="1" i="1" dirty="0" smtClean="0">
                <a:solidFill>
                  <a:srgbClr val="FF0000"/>
                </a:solidFill>
              </a:rPr>
              <a:t>C. </a:t>
            </a:r>
            <a:r>
              <a:rPr lang="id-ID" sz="2200" b="1" i="1" cap="none" dirty="0" smtClean="0">
                <a:solidFill>
                  <a:srgbClr val="FF0000"/>
                </a:solidFill>
              </a:rPr>
              <a:t>botulinum</a:t>
            </a:r>
            <a:r>
              <a:rPr lang="id-ID" sz="2200" b="1" dirty="0" smtClean="0">
                <a:solidFill>
                  <a:srgbClr val="FF0000"/>
                </a:solidFill>
              </a:rPr>
              <a:t> and non proteolitic                </a:t>
            </a:r>
            <a:r>
              <a:rPr lang="id-ID" sz="2200" b="1" i="1" dirty="0" smtClean="0">
                <a:solidFill>
                  <a:srgbClr val="FF0000"/>
                </a:solidFill>
              </a:rPr>
              <a:t>C. </a:t>
            </a:r>
            <a:r>
              <a:rPr lang="id-ID" sz="2200" b="1" i="1" cap="none" dirty="0" smtClean="0">
                <a:solidFill>
                  <a:srgbClr val="FF0000"/>
                </a:solidFill>
              </a:rPr>
              <a:t>botulinum</a:t>
            </a:r>
            <a:r>
              <a:rPr lang="id-ID" sz="2200" b="1" i="1" dirty="0" smtClean="0">
                <a:solidFill>
                  <a:srgbClr val="FF0000"/>
                </a:solidFill>
              </a:rPr>
              <a:t> </a:t>
            </a:r>
            <a:r>
              <a:rPr lang="id-ID" sz="2200" b="1" baseline="30000" dirty="0" smtClean="0">
                <a:solidFill>
                  <a:srgbClr val="FF0000"/>
                </a:solidFill>
              </a:rPr>
              <a:t>b </a:t>
            </a:r>
            <a:r>
              <a:rPr lang="id-ID" sz="2200" b="1" dirty="0" smtClean="0">
                <a:solidFill>
                  <a:srgbClr val="FF0000"/>
                </a:solidFill>
              </a:rPr>
              <a:t>(Peck, 2010)</a:t>
            </a:r>
            <a:endParaRPr lang="en-US" sz="2200" b="1" baseline="30000" dirty="0">
              <a:solidFill>
                <a:srgbClr val="FF0000"/>
              </a:solidFill>
            </a:endParaRPr>
          </a:p>
        </p:txBody>
      </p:sp>
      <p:graphicFrame>
        <p:nvGraphicFramePr>
          <p:cNvPr id="4" name="Table 3"/>
          <p:cNvGraphicFramePr>
            <a:graphicFrameLocks noGrp="1"/>
          </p:cNvGraphicFramePr>
          <p:nvPr/>
        </p:nvGraphicFramePr>
        <p:xfrm>
          <a:off x="190500" y="1428750"/>
          <a:ext cx="8858280" cy="4469130"/>
        </p:xfrm>
        <a:graphic>
          <a:graphicData uri="http://schemas.openxmlformats.org/drawingml/2006/table">
            <a:tbl>
              <a:tblPr/>
              <a:tblGrid>
                <a:gridCol w="4310062"/>
                <a:gridCol w="2286016"/>
                <a:gridCol w="2262202"/>
              </a:tblGrid>
              <a:tr h="0">
                <a:tc>
                  <a:txBody>
                    <a:bodyPr/>
                    <a:lstStyle/>
                    <a:p>
                      <a:pPr algn="ctr">
                        <a:lnSpc>
                          <a:spcPct val="115000"/>
                        </a:lnSpc>
                        <a:spcAft>
                          <a:spcPts val="0"/>
                        </a:spcAft>
                      </a:pPr>
                      <a:r>
                        <a:rPr lang="id-ID" sz="1700" dirty="0">
                          <a:latin typeface="Tahoma"/>
                          <a:ea typeface="Calibri"/>
                          <a:cs typeface="Times New Roman"/>
                        </a:rPr>
                        <a:t>Factor</a:t>
                      </a:r>
                      <a:endParaRPr lang="id-ID" sz="1700" dirty="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0"/>
                        </a:spcAft>
                      </a:pPr>
                      <a:r>
                        <a:rPr lang="id-ID" sz="1700">
                          <a:latin typeface="Tahoma"/>
                          <a:ea typeface="Calibri"/>
                          <a:cs typeface="Times New Roman"/>
                        </a:rPr>
                        <a:t>Proteolytic </a:t>
                      </a:r>
                      <a:r>
                        <a:rPr lang="id-ID" sz="1700" i="1">
                          <a:latin typeface="Tahoma"/>
                          <a:ea typeface="Calibri"/>
                          <a:cs typeface="Times New Roman"/>
                        </a:rPr>
                        <a:t>C. botulinum</a:t>
                      </a:r>
                      <a:endParaRPr lang="id-ID" sz="170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0"/>
                        </a:spcAft>
                      </a:pPr>
                      <a:r>
                        <a:rPr lang="id-ID" sz="1700" dirty="0">
                          <a:latin typeface="Tahoma"/>
                          <a:ea typeface="Calibri"/>
                          <a:cs typeface="Times New Roman"/>
                        </a:rPr>
                        <a:t>Nonproteolytic </a:t>
                      </a:r>
                      <a:r>
                        <a:rPr lang="id-ID" sz="1700" i="1" dirty="0">
                          <a:latin typeface="Tahoma"/>
                          <a:ea typeface="Calibri"/>
                          <a:cs typeface="Times New Roman"/>
                        </a:rPr>
                        <a:t>C. botulinum</a:t>
                      </a:r>
                      <a:endParaRPr lang="id-ID" sz="1700" dirty="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Neurotoxin formed</a:t>
                      </a:r>
                      <a:endParaRPr lang="id-ID" sz="170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3">
                        <a:lumMod val="40000"/>
                        <a:lumOff val="60000"/>
                      </a:schemeClr>
                    </a:solidFill>
                  </a:tcPr>
                </a:tc>
                <a:tc>
                  <a:txBody>
                    <a:bodyPr/>
                    <a:lstStyle/>
                    <a:p>
                      <a:pPr>
                        <a:lnSpc>
                          <a:spcPct val="115000"/>
                        </a:lnSpc>
                        <a:spcAft>
                          <a:spcPts val="0"/>
                        </a:spcAft>
                      </a:pPr>
                      <a:r>
                        <a:rPr lang="id-ID" sz="1700" dirty="0">
                          <a:latin typeface="Tahoma"/>
                          <a:ea typeface="Calibri"/>
                          <a:cs typeface="Times New Roman"/>
                        </a:rPr>
                        <a:t>A,B,F</a:t>
                      </a:r>
                      <a:endParaRPr lang="id-ID" sz="1700" dirty="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B,E,F</a:t>
                      </a:r>
                      <a:endParaRPr lang="id-ID" sz="170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Minimum growth temperature</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10-12</a:t>
                      </a:r>
                      <a:r>
                        <a:rPr lang="id-ID" sz="1700" baseline="30000">
                          <a:latin typeface="Tahoma"/>
                          <a:ea typeface="Calibri"/>
                          <a:cs typeface="Times New Roman"/>
                        </a:rPr>
                        <a:t>o</a:t>
                      </a:r>
                      <a:r>
                        <a:rPr lang="id-ID" sz="1700">
                          <a:latin typeface="Tahoma"/>
                          <a:ea typeface="Calibri"/>
                          <a:cs typeface="Times New Roman"/>
                        </a:rPr>
                        <a:t>C</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2.5-3.0</a:t>
                      </a:r>
                      <a:r>
                        <a:rPr lang="id-ID" sz="1700" baseline="30000">
                          <a:latin typeface="Tahoma"/>
                          <a:ea typeface="Calibri"/>
                          <a:cs typeface="Times New Roman"/>
                        </a:rPr>
                        <a:t>o</a:t>
                      </a:r>
                      <a:r>
                        <a:rPr lang="id-ID" sz="1700">
                          <a:latin typeface="Tahoma"/>
                          <a:ea typeface="Calibri"/>
                          <a:cs typeface="Times New Roman"/>
                        </a:rPr>
                        <a:t>C</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Maximum growth temperature</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37</a:t>
                      </a:r>
                      <a:r>
                        <a:rPr lang="id-ID" sz="1700" baseline="30000">
                          <a:latin typeface="Tahoma"/>
                          <a:ea typeface="Calibri"/>
                          <a:cs typeface="Times New Roman"/>
                        </a:rPr>
                        <a:t>o</a:t>
                      </a:r>
                      <a:r>
                        <a:rPr lang="id-ID" sz="1700">
                          <a:latin typeface="Tahoma"/>
                          <a:ea typeface="Calibri"/>
                          <a:cs typeface="Times New Roman"/>
                        </a:rPr>
                        <a:t>C</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25</a:t>
                      </a:r>
                      <a:r>
                        <a:rPr lang="id-ID" sz="1700" baseline="30000">
                          <a:latin typeface="Tahoma"/>
                          <a:ea typeface="Calibri"/>
                          <a:cs typeface="Times New Roman"/>
                        </a:rPr>
                        <a:t>o</a:t>
                      </a:r>
                      <a:r>
                        <a:rPr lang="id-ID" sz="1700">
                          <a:latin typeface="Tahoma"/>
                          <a:ea typeface="Calibri"/>
                          <a:cs typeface="Times New Roman"/>
                        </a:rPr>
                        <a:t>C</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Minimum pH for growth</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4.6</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5.0</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NaCl concentration preventing growth (%) </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10</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5</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Minimum water activity for growth</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endParaRPr lang="id-ID" sz="1700">
                        <a:latin typeface="Tahom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endParaRPr lang="id-ID" sz="1700">
                        <a:latin typeface="Tahom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    NaCl as humectant</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0.94</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0.97</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    Glycerol as humectant</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0.93</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0.94</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Spore heat resistant</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D</a:t>
                      </a:r>
                      <a:r>
                        <a:rPr lang="id-ID" sz="1700" baseline="-25000">
                          <a:latin typeface="Tahoma"/>
                          <a:ea typeface="Calibri"/>
                          <a:cs typeface="Times New Roman"/>
                        </a:rPr>
                        <a:t>121</a:t>
                      </a:r>
                      <a:r>
                        <a:rPr lang="id-ID" sz="1700" baseline="30000">
                          <a:latin typeface="Tahoma"/>
                          <a:ea typeface="Calibri"/>
                          <a:cs typeface="Times New Roman"/>
                        </a:rPr>
                        <a:t>o</a:t>
                      </a:r>
                      <a:r>
                        <a:rPr lang="id-ID" sz="1700" baseline="-25000">
                          <a:latin typeface="Tahoma"/>
                          <a:ea typeface="Calibri"/>
                          <a:cs typeface="Times New Roman"/>
                        </a:rPr>
                        <a:t>C</a:t>
                      </a:r>
                      <a:r>
                        <a:rPr lang="id-ID" sz="1700">
                          <a:latin typeface="Tahoma"/>
                          <a:ea typeface="Calibri"/>
                          <a:cs typeface="Times New Roman"/>
                        </a:rPr>
                        <a:t> = 0.21 min</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D</a:t>
                      </a:r>
                      <a:r>
                        <a:rPr lang="id-ID" sz="1700" baseline="-25000">
                          <a:latin typeface="Tahoma"/>
                          <a:ea typeface="Calibri"/>
                          <a:cs typeface="Times New Roman"/>
                        </a:rPr>
                        <a:t>82.2</a:t>
                      </a:r>
                      <a:r>
                        <a:rPr lang="id-ID" sz="1700" baseline="30000">
                          <a:latin typeface="Tahoma"/>
                          <a:ea typeface="Calibri"/>
                          <a:cs typeface="Times New Roman"/>
                        </a:rPr>
                        <a:t>o</a:t>
                      </a:r>
                      <a:r>
                        <a:rPr lang="id-ID" sz="1700" baseline="-25000">
                          <a:latin typeface="Tahoma"/>
                          <a:ea typeface="Calibri"/>
                          <a:cs typeface="Times New Roman"/>
                        </a:rPr>
                        <a:t>C</a:t>
                      </a:r>
                      <a:r>
                        <a:rPr lang="id-ID" sz="1700">
                          <a:latin typeface="Tahoma"/>
                          <a:ea typeface="Calibri"/>
                          <a:cs typeface="Times New Roman"/>
                        </a:rPr>
                        <a:t> = 2.4/231 min</a:t>
                      </a:r>
                      <a:r>
                        <a:rPr lang="id-ID" sz="1700" baseline="30000">
                          <a:latin typeface="Tahoma"/>
                          <a:ea typeface="Calibri"/>
                          <a:cs typeface="Times New Roman"/>
                        </a:rPr>
                        <a:t>a</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a:latin typeface="Tahoma"/>
                          <a:ea typeface="Calibri"/>
                          <a:cs typeface="Times New Roman"/>
                        </a:rPr>
                        <a:t>Spore radiation resistant</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D = 2.0 – 4.5 kGy</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D = 1.0 – 2.0 kGy</a:t>
                      </a:r>
                      <a:endParaRPr lang="id-ID" sz="1700">
                        <a:latin typeface="Book Antiqua"/>
                        <a:ea typeface="Calibri"/>
                        <a:cs typeface="Times New Roman"/>
                      </a:endParaRPr>
                    </a:p>
                  </a:txBody>
                  <a:tcPr marL="68580" marR="68580" marT="0" marB="0">
                    <a:lnL>
                      <a:noFill/>
                    </a:lnL>
                    <a:lnR>
                      <a:noFill/>
                    </a:lnR>
                    <a:lnT>
                      <a:noFill/>
                    </a:lnT>
                    <a:lnB>
                      <a:noFill/>
                    </a:lnB>
                    <a:solidFill>
                      <a:schemeClr val="accent3">
                        <a:lumMod val="40000"/>
                        <a:lumOff val="60000"/>
                      </a:schemeClr>
                    </a:solidFill>
                  </a:tcPr>
                </a:tc>
              </a:tr>
              <a:tr h="0">
                <a:tc>
                  <a:txBody>
                    <a:bodyPr/>
                    <a:lstStyle/>
                    <a:p>
                      <a:pPr>
                        <a:lnSpc>
                          <a:spcPct val="115000"/>
                        </a:lnSpc>
                        <a:spcAft>
                          <a:spcPts val="0"/>
                        </a:spcAft>
                      </a:pPr>
                      <a:r>
                        <a:rPr lang="id-ID" sz="1700" dirty="0">
                          <a:latin typeface="Tahoma"/>
                          <a:ea typeface="Calibri"/>
                          <a:cs typeface="Times New Roman"/>
                        </a:rPr>
                        <a:t>Food involved in botulism outbreak</a:t>
                      </a:r>
                      <a:endParaRPr lang="id-ID" sz="1700" dirty="0">
                        <a:latin typeface="Book Antiqua"/>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15000"/>
                        </a:lnSpc>
                        <a:spcAft>
                          <a:spcPts val="0"/>
                        </a:spcAft>
                      </a:pPr>
                      <a:r>
                        <a:rPr lang="id-ID" sz="1700">
                          <a:latin typeface="Tahoma"/>
                          <a:ea typeface="Calibri"/>
                          <a:cs typeface="Times New Roman"/>
                        </a:rPr>
                        <a:t>Home-canned foods, faulty commercial processing</a:t>
                      </a:r>
                      <a:endParaRPr lang="id-ID" sz="1700">
                        <a:latin typeface="Book Antiqua"/>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15000"/>
                        </a:lnSpc>
                        <a:spcAft>
                          <a:spcPts val="0"/>
                        </a:spcAft>
                      </a:pPr>
                      <a:r>
                        <a:rPr lang="id-ID" sz="1700" dirty="0">
                          <a:latin typeface="Tahoma"/>
                          <a:ea typeface="Calibri"/>
                          <a:cs typeface="Times New Roman"/>
                        </a:rPr>
                        <a:t>Fermented marine products, dried fish, vacuum-packed fish</a:t>
                      </a:r>
                      <a:endParaRPr lang="id-ID" sz="1700" dirty="0">
                        <a:latin typeface="Book Antiqua"/>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
        <p:nvSpPr>
          <p:cNvPr id="63531" name="Rectangle 1"/>
          <p:cNvSpPr>
            <a:spLocks noChangeArrowheads="1"/>
          </p:cNvSpPr>
          <p:nvPr/>
        </p:nvSpPr>
        <p:spPr bwMode="auto">
          <a:xfrm>
            <a:off x="0" y="6205538"/>
            <a:ext cx="5553075" cy="584200"/>
          </a:xfrm>
          <a:prstGeom prst="rect">
            <a:avLst/>
          </a:prstGeom>
          <a:noFill/>
          <a:ln w="9525">
            <a:noFill/>
            <a:miter lim="800000"/>
            <a:headEnd/>
            <a:tailEnd/>
          </a:ln>
        </p:spPr>
        <p:txBody>
          <a:bodyPr wrap="none" anchor="ctr">
            <a:spAutoFit/>
          </a:bodyPr>
          <a:lstStyle/>
          <a:p>
            <a:pPr eaLnBrk="0" hangingPunct="0"/>
            <a:r>
              <a:rPr lang="id-ID" sz="1600" baseline="30000">
                <a:latin typeface="Tahoma" pitchFamily="34" charset="0"/>
                <a:ea typeface="Calibri" pitchFamily="34" charset="0"/>
                <a:cs typeface="Tahoma" pitchFamily="34" charset="0"/>
              </a:rPr>
              <a:t>a</a:t>
            </a:r>
            <a:r>
              <a:rPr lang="id-ID" sz="1600">
                <a:latin typeface="Tahoma" pitchFamily="34" charset="0"/>
                <a:ea typeface="Calibri" pitchFamily="34" charset="0"/>
                <a:cs typeface="Tahoma" pitchFamily="34" charset="0"/>
              </a:rPr>
              <a:t> Heat reistance data without/with lysoyme during recovery</a:t>
            </a:r>
            <a:endParaRPr lang="id-ID" sz="1600" baseline="30000">
              <a:latin typeface="Tahoma" pitchFamily="34" charset="0"/>
              <a:ea typeface="Calibri" pitchFamily="34" charset="0"/>
              <a:cs typeface="Tahoma" pitchFamily="34" charset="0"/>
            </a:endParaRPr>
          </a:p>
          <a:p>
            <a:pPr eaLnBrk="0" hangingPunct="0"/>
            <a:r>
              <a:rPr lang="id-ID" sz="1600" baseline="30000">
                <a:latin typeface="Tahoma" pitchFamily="34" charset="0"/>
                <a:ea typeface="Calibri" pitchFamily="34" charset="0"/>
                <a:cs typeface="Tahoma" pitchFamily="34" charset="0"/>
              </a:rPr>
              <a:t>b </a:t>
            </a:r>
            <a:r>
              <a:rPr lang="id-ID" sz="1600">
                <a:latin typeface="Tahoma" pitchFamily="34" charset="0"/>
                <a:ea typeface="Calibri" pitchFamily="34" charset="0"/>
                <a:cs typeface="Tahoma" pitchFamily="34" charset="0"/>
              </a:rPr>
              <a:t>modified from the work of Lund &amp; Peck (2000)</a:t>
            </a:r>
            <a:r>
              <a:rPr lang="id-ID" sz="1600">
                <a:ea typeface="Calibri"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eaLnBrk="1" hangingPunct="1">
              <a:defRPr/>
            </a:pPr>
            <a:r>
              <a:rPr lang="id-ID" dirty="0" smtClean="0">
                <a:solidFill>
                  <a:srgbClr val="FF0000"/>
                </a:solidFill>
              </a:rPr>
              <a:t>Symptoms </a:t>
            </a:r>
            <a:r>
              <a:rPr lang="en-US" dirty="0" smtClean="0">
                <a:solidFill>
                  <a:srgbClr val="FF0000"/>
                </a:solidFill>
              </a:rPr>
              <a:t>Botulism</a:t>
            </a:r>
          </a:p>
        </p:txBody>
      </p:sp>
      <p:sp>
        <p:nvSpPr>
          <p:cNvPr id="64515" name="Content Placeholder 2"/>
          <p:cNvSpPr>
            <a:spLocks noGrp="1"/>
          </p:cNvSpPr>
          <p:nvPr>
            <p:ph idx="1"/>
          </p:nvPr>
        </p:nvSpPr>
        <p:spPr>
          <a:xfrm>
            <a:off x="500063" y="1357313"/>
            <a:ext cx="7467600" cy="4525962"/>
          </a:xfrm>
        </p:spPr>
        <p:txBody>
          <a:bodyPr/>
          <a:lstStyle/>
          <a:p>
            <a:pPr eaLnBrk="1" hangingPunct="1"/>
            <a:r>
              <a:rPr lang="id-ID" sz="2400" smtClean="0"/>
              <a:t>Nausea &amp; vomitting</a:t>
            </a:r>
          </a:p>
          <a:p>
            <a:pPr eaLnBrk="1" hangingPunct="1"/>
            <a:r>
              <a:rPr lang="id-ID" sz="2400" smtClean="0"/>
              <a:t>Mainly: </a:t>
            </a:r>
          </a:p>
          <a:p>
            <a:pPr eaLnBrk="1" hangingPunct="1">
              <a:buFont typeface="Wingdings 2" pitchFamily="18" charset="2"/>
              <a:buNone/>
            </a:pPr>
            <a:r>
              <a:rPr lang="id-ID" sz="2400" smtClean="0"/>
              <a:t>     neuroligical-burred / blurred vission, difficulty to swallowing (dysphagia), mouth dryness, speech difficulties (dysphonia) &amp; limb &amp; respiration become paralysed, dizziness/vertigo, muscle weakness.</a:t>
            </a:r>
          </a:p>
          <a:p>
            <a:pPr eaLnBrk="1" hangingPunct="1"/>
            <a:r>
              <a:rPr lang="id-ID" sz="2400" smtClean="0"/>
              <a:t>Death normally caused by respiratory &amp; cardiac paralysis. </a:t>
            </a:r>
          </a:p>
        </p:txBody>
      </p:sp>
      <p:grpSp>
        <p:nvGrpSpPr>
          <p:cNvPr id="64516"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64518" name="Picture 2"/>
            <p:cNvPicPr>
              <a:picLocks noChangeAspect="1" noChangeArrowheads="1"/>
            </p:cNvPicPr>
            <p:nvPr/>
          </p:nvPicPr>
          <p:blipFill>
            <a:blip r:embed="rId3"/>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F0000"/>
                </a:solidFill>
              </a:rPr>
              <a:t>Lethal dose of toxin</a:t>
            </a:r>
            <a:endParaRPr lang="en-US" dirty="0">
              <a:solidFill>
                <a:srgbClr val="FF0000"/>
              </a:solidFill>
            </a:endParaRPr>
          </a:p>
        </p:txBody>
      </p:sp>
      <p:sp>
        <p:nvSpPr>
          <p:cNvPr id="65539" name="Content Placeholder 2"/>
          <p:cNvSpPr>
            <a:spLocks noGrp="1"/>
          </p:cNvSpPr>
          <p:nvPr>
            <p:ph idx="1"/>
          </p:nvPr>
        </p:nvSpPr>
        <p:spPr/>
        <p:txBody>
          <a:bodyPr/>
          <a:lstStyle/>
          <a:p>
            <a:r>
              <a:rPr lang="id-ID" sz="2600" smtClean="0"/>
              <a:t>Botulism toxins are among the most toxic subtances.</a:t>
            </a:r>
          </a:p>
          <a:p>
            <a:r>
              <a:rPr lang="id-ID" sz="2600" smtClean="0"/>
              <a:t>The minimum lethal dose for mice is 0.4-2.5 ng/kg mouse tissue.</a:t>
            </a:r>
          </a:p>
          <a:p>
            <a:r>
              <a:rPr lang="id-ID" sz="2600" smtClean="0"/>
              <a:t>50 % lethal dose for human is 1 ng/g body weight. ex.: 10 people weighing 80 kg each ingested 8.0 x 10</a:t>
            </a:r>
            <a:r>
              <a:rPr lang="id-ID" sz="2600" baseline="30000" smtClean="0"/>
              <a:t>-8</a:t>
            </a:r>
            <a:r>
              <a:rPr lang="id-ID" sz="2600" smtClean="0"/>
              <a:t>g of toxin then five of them would beexpected die.</a:t>
            </a:r>
            <a:endParaRPr lang="en-US" sz="2600" smtClean="0"/>
          </a:p>
        </p:txBody>
      </p:sp>
      <p:grpSp>
        <p:nvGrpSpPr>
          <p:cNvPr id="65540"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65542"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a:xfrm>
            <a:off x="3124200" y="6043613"/>
            <a:ext cx="2895600" cy="457200"/>
          </a:xfrm>
        </p:spPr>
        <p:txBody>
          <a:bodyPr/>
          <a:lstStyle/>
          <a:p>
            <a:pPr>
              <a:defRPr/>
            </a:pPr>
            <a:r>
              <a:rPr lang="en-US" dirty="0">
                <a:solidFill>
                  <a:srgbClr val="FF0000"/>
                </a:solidFill>
              </a:rPr>
              <a:t>Center for Food Security and Public Health   Iowa State University 2004</a:t>
            </a:r>
          </a:p>
        </p:txBody>
      </p:sp>
      <p:pic>
        <p:nvPicPr>
          <p:cNvPr id="66563" name="Picture 6" descr="botulism 2002 foodborne mmwr"/>
          <p:cNvPicPr>
            <a:picLocks noChangeAspect="1" noChangeArrowheads="1"/>
          </p:cNvPicPr>
          <p:nvPr>
            <p:ph/>
          </p:nvPr>
        </p:nvPicPr>
        <p:blipFill>
          <a:blip r:embed="rId3"/>
          <a:srcRect l="-1208" b="13925"/>
          <a:stretch>
            <a:fillRect/>
          </a:stretch>
        </p:blipFill>
        <p:spPr>
          <a:xfrm>
            <a:off x="436563" y="428625"/>
            <a:ext cx="8097837" cy="5583238"/>
          </a:xfrm>
          <a:solidFill>
            <a:schemeClr val="bg1"/>
          </a:solidFill>
          <a:ln w="28575">
            <a:solidFill>
              <a:srgbClr val="FFCC00"/>
            </a:solidFill>
          </a:ln>
        </p:spPr>
      </p:pic>
      <p:sp>
        <p:nvSpPr>
          <p:cNvPr id="66564" name="Text Box 7"/>
          <p:cNvSpPr txBox="1">
            <a:spLocks noChangeArrowheads="1"/>
          </p:cNvSpPr>
          <p:nvPr/>
        </p:nvSpPr>
        <p:spPr bwMode="auto">
          <a:xfrm>
            <a:off x="3810000" y="5662613"/>
            <a:ext cx="1752600" cy="304800"/>
          </a:xfrm>
          <a:prstGeom prst="rect">
            <a:avLst/>
          </a:prstGeom>
          <a:solidFill>
            <a:schemeClr val="bg1"/>
          </a:solidFill>
          <a:ln w="9525">
            <a:noFill/>
            <a:miter lim="800000"/>
            <a:headEnd/>
            <a:tailEnd/>
          </a:ln>
        </p:spPr>
        <p:txBody>
          <a:bodyPr>
            <a:spAutoFit/>
          </a:bodyPr>
          <a:lstStyle/>
          <a:p>
            <a:pPr algn="ctr"/>
            <a:r>
              <a:rPr lang="en-US" sz="1400"/>
              <a:t>Year </a:t>
            </a:r>
          </a:p>
        </p:txBody>
      </p:sp>
      <p:sp>
        <p:nvSpPr>
          <p:cNvPr id="66565" name="Text Box 8"/>
          <p:cNvSpPr txBox="1">
            <a:spLocks noChangeArrowheads="1"/>
          </p:cNvSpPr>
          <p:nvPr/>
        </p:nvSpPr>
        <p:spPr bwMode="auto">
          <a:xfrm>
            <a:off x="1223963" y="5589588"/>
            <a:ext cx="7092950" cy="338137"/>
          </a:xfrm>
          <a:prstGeom prst="rect">
            <a:avLst/>
          </a:prstGeom>
          <a:solidFill>
            <a:schemeClr val="bg1"/>
          </a:solidFill>
          <a:ln w="9525">
            <a:noFill/>
            <a:miter lim="800000"/>
            <a:headEnd/>
            <a:tailEnd/>
          </a:ln>
        </p:spPr>
        <p:txBody>
          <a:bodyPr>
            <a:spAutoFit/>
          </a:bodyPr>
          <a:lstStyle/>
          <a:p>
            <a:r>
              <a:rPr lang="en-US" sz="1600"/>
              <a:t> 1982   1987    1992             1997             2002</a:t>
            </a:r>
            <a:r>
              <a:rPr lang="en-US" sz="1400">
                <a:latin typeface="Verdana" pitchFamily="34" charset="0"/>
              </a:rPr>
              <a:t> </a:t>
            </a:r>
            <a:endParaRPr lang="en-US" sz="1400"/>
          </a:p>
        </p:txBody>
      </p:sp>
      <p:sp>
        <p:nvSpPr>
          <p:cNvPr id="66566" name="Text Box 9"/>
          <p:cNvSpPr txBox="1">
            <a:spLocks noChangeArrowheads="1"/>
          </p:cNvSpPr>
          <p:nvPr/>
        </p:nvSpPr>
        <p:spPr bwMode="auto">
          <a:xfrm rot="10800000">
            <a:off x="431800" y="1928813"/>
            <a:ext cx="381000" cy="3048000"/>
          </a:xfrm>
          <a:prstGeom prst="rect">
            <a:avLst/>
          </a:prstGeom>
          <a:solidFill>
            <a:schemeClr val="bg1"/>
          </a:solidFill>
          <a:ln w="9525">
            <a:noFill/>
            <a:miter lim="800000"/>
            <a:headEnd/>
            <a:tailEnd/>
          </a:ln>
        </p:spPr>
        <p:txBody>
          <a:bodyPr vert="eaVert"/>
          <a:lstStyle/>
          <a:p>
            <a:pPr algn="ctr"/>
            <a:r>
              <a:rPr lang="en-US">
                <a:latin typeface="Verdana" pitchFamily="34" charset="0"/>
              </a:rPr>
              <a:t>Reported Cases</a:t>
            </a:r>
            <a:endParaRPr lang="en-US"/>
          </a:p>
        </p:txBody>
      </p:sp>
      <p:sp>
        <p:nvSpPr>
          <p:cNvPr id="66567" name="Text Box 10"/>
          <p:cNvSpPr txBox="1">
            <a:spLocks noChangeArrowheads="1"/>
          </p:cNvSpPr>
          <p:nvPr/>
        </p:nvSpPr>
        <p:spPr bwMode="auto">
          <a:xfrm rot="10800000">
            <a:off x="792163" y="785813"/>
            <a:ext cx="533400" cy="4572000"/>
          </a:xfrm>
          <a:prstGeom prst="rect">
            <a:avLst/>
          </a:prstGeom>
          <a:solidFill>
            <a:schemeClr val="bg1"/>
          </a:solidFill>
          <a:ln w="9525">
            <a:noFill/>
            <a:miter lim="800000"/>
            <a:headEnd/>
            <a:tailEnd/>
          </a:ln>
        </p:spPr>
        <p:txBody>
          <a:bodyPr rot="10800000"/>
          <a:lstStyle/>
          <a:p>
            <a:pPr algn="ctr"/>
            <a:r>
              <a:rPr lang="en-US" sz="1300"/>
              <a:t>110</a:t>
            </a:r>
          </a:p>
          <a:p>
            <a:pPr algn="ctr"/>
            <a:endParaRPr lang="en-US" sz="1300"/>
          </a:p>
          <a:p>
            <a:pPr algn="ctr"/>
            <a:r>
              <a:rPr lang="en-US" sz="1300"/>
              <a:t>100</a:t>
            </a:r>
          </a:p>
          <a:p>
            <a:pPr algn="ctr"/>
            <a:endParaRPr lang="en-US" sz="1300"/>
          </a:p>
          <a:p>
            <a:pPr algn="ctr"/>
            <a:r>
              <a:rPr lang="en-US" sz="1300"/>
              <a:t>90</a:t>
            </a:r>
          </a:p>
          <a:p>
            <a:pPr algn="ctr"/>
            <a:endParaRPr lang="en-US" sz="1300"/>
          </a:p>
          <a:p>
            <a:pPr algn="ctr"/>
            <a:r>
              <a:rPr lang="en-US" sz="1300"/>
              <a:t>80</a:t>
            </a:r>
          </a:p>
          <a:p>
            <a:pPr algn="ctr"/>
            <a:endParaRPr lang="en-US" sz="1300"/>
          </a:p>
          <a:p>
            <a:pPr algn="ctr"/>
            <a:r>
              <a:rPr lang="en-US" sz="1300"/>
              <a:t>70</a:t>
            </a:r>
          </a:p>
          <a:p>
            <a:pPr algn="ctr"/>
            <a:endParaRPr lang="en-US" sz="1300"/>
          </a:p>
          <a:p>
            <a:pPr algn="ctr"/>
            <a:r>
              <a:rPr lang="en-US" sz="1300"/>
              <a:t>60</a:t>
            </a:r>
          </a:p>
          <a:p>
            <a:pPr algn="ctr"/>
            <a:endParaRPr lang="en-US" sz="1300"/>
          </a:p>
          <a:p>
            <a:pPr algn="ctr"/>
            <a:r>
              <a:rPr lang="en-US" sz="1300"/>
              <a:t>50</a:t>
            </a:r>
          </a:p>
          <a:p>
            <a:pPr algn="ctr"/>
            <a:endParaRPr lang="en-US" sz="1300"/>
          </a:p>
          <a:p>
            <a:pPr algn="ctr"/>
            <a:r>
              <a:rPr lang="en-US" sz="1300"/>
              <a:t>40</a:t>
            </a:r>
          </a:p>
          <a:p>
            <a:pPr algn="ctr"/>
            <a:endParaRPr lang="en-US" sz="1300"/>
          </a:p>
          <a:p>
            <a:pPr algn="ctr"/>
            <a:r>
              <a:rPr lang="en-US" sz="1300"/>
              <a:t>30</a:t>
            </a:r>
          </a:p>
          <a:p>
            <a:pPr algn="ctr"/>
            <a:endParaRPr lang="en-US" sz="1300"/>
          </a:p>
          <a:p>
            <a:pPr algn="ctr"/>
            <a:r>
              <a:rPr lang="en-US" sz="1300"/>
              <a:t>20</a:t>
            </a:r>
          </a:p>
          <a:p>
            <a:pPr algn="ctr"/>
            <a:endParaRPr lang="en-US" sz="1300"/>
          </a:p>
          <a:p>
            <a:pPr algn="ctr"/>
            <a:r>
              <a:rPr lang="en-US" sz="1300"/>
              <a:t>10</a:t>
            </a:r>
          </a:p>
          <a:p>
            <a:pPr algn="ctr"/>
            <a:endParaRPr lang="en-US" sz="1300"/>
          </a:p>
          <a:p>
            <a:pPr algn="ctr"/>
            <a:r>
              <a:rPr lang="en-US" sz="1300"/>
              <a:t>0</a:t>
            </a:r>
          </a:p>
        </p:txBody>
      </p:sp>
      <p:sp>
        <p:nvSpPr>
          <p:cNvPr id="66568" name="Text Box 12"/>
          <p:cNvSpPr txBox="1">
            <a:spLocks noChangeArrowheads="1"/>
          </p:cNvSpPr>
          <p:nvPr/>
        </p:nvSpPr>
        <p:spPr bwMode="auto">
          <a:xfrm>
            <a:off x="381000" y="5967413"/>
            <a:ext cx="1676400" cy="336550"/>
          </a:xfrm>
          <a:prstGeom prst="rect">
            <a:avLst/>
          </a:prstGeom>
          <a:noFill/>
          <a:ln w="9525">
            <a:noFill/>
            <a:miter lim="800000"/>
            <a:headEnd/>
            <a:tailEnd/>
          </a:ln>
        </p:spPr>
        <p:txBody>
          <a:bodyPr>
            <a:spAutoFit/>
          </a:bodyPr>
          <a:lstStyle/>
          <a:p>
            <a:pPr>
              <a:spcBef>
                <a:spcPct val="50000"/>
              </a:spcBef>
            </a:pPr>
            <a:r>
              <a:rPr lang="en-US" sz="1600">
                <a:solidFill>
                  <a:srgbClr val="DDEBFF"/>
                </a:solidFill>
              </a:rPr>
              <a:t>MMWR</a:t>
            </a:r>
          </a:p>
        </p:txBody>
      </p:sp>
      <p:grpSp>
        <p:nvGrpSpPr>
          <p:cNvPr id="66569" name="Group 10"/>
          <p:cNvGrpSpPr>
            <a:grpSpLocks/>
          </p:cNvGrpSpPr>
          <p:nvPr/>
        </p:nvGrpSpPr>
        <p:grpSpPr bwMode="auto">
          <a:xfrm>
            <a:off x="0" y="6500813"/>
            <a:ext cx="9144000" cy="357187"/>
            <a:chOff x="0" y="6500834"/>
            <a:chExt cx="9144000" cy="357166"/>
          </a:xfrm>
        </p:grpSpPr>
        <p:sp>
          <p:nvSpPr>
            <p:cNvPr id="11" name="Rectangle 10"/>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66571" name="Picture 2"/>
            <p:cNvPicPr>
              <a:picLocks noChangeAspect="1" noChangeArrowheads="1"/>
            </p:cNvPicPr>
            <p:nvPr/>
          </p:nvPicPr>
          <p:blipFill>
            <a:blip r:embed="rId4"/>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5728"/>
            <a:ext cx="8686800" cy="838200"/>
          </a:xfrm>
        </p:spPr>
        <p:txBody>
          <a:bodyPr/>
          <a:lstStyle/>
          <a:p>
            <a:pPr algn="ctr">
              <a:defRPr/>
            </a:pPr>
            <a:r>
              <a:rPr lang="id-ID" sz="2400" dirty="0" smtClean="0">
                <a:solidFill>
                  <a:srgbClr val="FF0000"/>
                </a:solidFill>
              </a:rPr>
              <a:t>Recorded food-borne botulism in different countries (peck, 2010)</a:t>
            </a:r>
            <a:endParaRPr lang="en-US" sz="2400" dirty="0">
              <a:solidFill>
                <a:srgbClr val="FF0000"/>
              </a:solidFill>
            </a:endParaRPr>
          </a:p>
        </p:txBody>
      </p:sp>
      <p:graphicFrame>
        <p:nvGraphicFramePr>
          <p:cNvPr id="5" name="Table 4"/>
          <p:cNvGraphicFramePr>
            <a:graphicFrameLocks noGrp="1"/>
          </p:cNvGraphicFramePr>
          <p:nvPr/>
        </p:nvGraphicFramePr>
        <p:xfrm>
          <a:off x="785813" y="1285875"/>
          <a:ext cx="7643812" cy="5047488"/>
        </p:xfrm>
        <a:graphic>
          <a:graphicData uri="http://schemas.openxmlformats.org/drawingml/2006/table">
            <a:tbl>
              <a:tblPr/>
              <a:tblGrid>
                <a:gridCol w="1911350"/>
                <a:gridCol w="1909762"/>
                <a:gridCol w="1911350"/>
                <a:gridCol w="1911350"/>
              </a:tblGrid>
              <a:tr h="0">
                <a:tc row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Tahoma" pitchFamily="34" charset="0"/>
                          <a:ea typeface="Calibri" pitchFamily="34" charset="0"/>
                          <a:cs typeface="Times New Roman" pitchFamily="18" charset="0"/>
                        </a:rPr>
                        <a:t>Country</a:t>
                      </a:r>
                      <a:endParaRPr kumimoji="0" lang="id-ID" sz="1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row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Period</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No. of cases</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Total</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Avg per yr</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Belgium</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1982 – 2000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32</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2</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Canada</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1971 – 2005</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439</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13</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China</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1958 – 1983</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4377</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168</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Denmark</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1984 – 2000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18</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France</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1971 – 2003</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1286</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39</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Georgia</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1980 – 2002</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879</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40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Germany</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1983 – 2000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376</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22</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Italy </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1979 – 2000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750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34</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Japan </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1951 – 1987</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479</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13</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Poland </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1971 – 2000</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9219</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rgbClr val="FF0000"/>
                          </a:solidFill>
                          <a:effectLst/>
                          <a:latin typeface="Tahoma" pitchFamily="34" charset="0"/>
                          <a:ea typeface="Calibri" pitchFamily="34" charset="0"/>
                          <a:cs typeface="Times New Roman" pitchFamily="18" charset="0"/>
                        </a:rPr>
                        <a:t>307</a:t>
                      </a:r>
                      <a:endParaRPr kumimoji="0" lang="id-ID" sz="1800" b="0" i="0" u="none" strike="noStrike" cap="none" normalizeH="0" baseline="0" smtClean="0">
                        <a:ln>
                          <a:noFill/>
                        </a:ln>
                        <a:solidFill>
                          <a:srgbClr val="FF0000"/>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Spain </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1971 – 1998</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27</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Sweden </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1969 – 2000</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13</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United Kingdom</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1971 – 2005</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38</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United States</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1971 – 2003</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846138" algn="l"/>
                        </a:tabLst>
                      </a:pPr>
                      <a:r>
                        <a:rPr kumimoji="0" lang="id-ID" sz="1800" b="0" i="0" u="none" strike="noStrike" cap="none" normalizeH="0" baseline="0" smtClean="0">
                          <a:ln>
                            <a:noFill/>
                          </a:ln>
                          <a:solidFill>
                            <a:schemeClr val="tx1"/>
                          </a:solidFill>
                          <a:effectLst/>
                          <a:latin typeface="Tahoma" pitchFamily="34" charset="0"/>
                          <a:ea typeface="Calibri" pitchFamily="34" charset="0"/>
                          <a:cs typeface="Times New Roman" pitchFamily="18" charset="0"/>
                        </a:rPr>
                        <a:t>934</a:t>
                      </a:r>
                      <a:endParaRPr kumimoji="0" lang="id-ID" sz="18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Tahoma" pitchFamily="34" charset="0"/>
                          <a:ea typeface="Calibri" pitchFamily="34" charset="0"/>
                          <a:cs typeface="Times New Roman" pitchFamily="18" charset="0"/>
                        </a:rPr>
                        <a:t>28</a:t>
                      </a:r>
                      <a:endParaRPr kumimoji="0" lang="id-ID" sz="1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DEA"/>
                    </a:solidFill>
                  </a:tcPr>
                </a:tc>
              </a:tr>
            </a:tbl>
          </a:graphicData>
        </a:graphic>
      </p:graphicFrame>
      <p:sp>
        <p:nvSpPr>
          <p:cNvPr id="6767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id-ID"/>
          </a:p>
        </p:txBody>
      </p:sp>
      <p:grpSp>
        <p:nvGrpSpPr>
          <p:cNvPr id="67672" name="Group 10"/>
          <p:cNvGrpSpPr>
            <a:grpSpLocks/>
          </p:cNvGrpSpPr>
          <p:nvPr/>
        </p:nvGrpSpPr>
        <p:grpSpPr bwMode="auto">
          <a:xfrm>
            <a:off x="0" y="6500813"/>
            <a:ext cx="9144000" cy="357187"/>
            <a:chOff x="0" y="6500834"/>
            <a:chExt cx="9144000" cy="357166"/>
          </a:xfrm>
        </p:grpSpPr>
        <p:sp>
          <p:nvSpPr>
            <p:cNvPr id="7" name="Rectangle 6"/>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67674"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5728"/>
            <a:ext cx="8686800" cy="838200"/>
          </a:xfrm>
        </p:spPr>
        <p:txBody>
          <a:bodyPr>
            <a:normAutofit fontScale="90000"/>
          </a:bodyPr>
          <a:lstStyle/>
          <a:p>
            <a:pPr algn="ctr">
              <a:defRPr/>
            </a:pPr>
            <a:r>
              <a:rPr lang="id-ID" sz="2700" dirty="0" smtClean="0">
                <a:solidFill>
                  <a:srgbClr val="FF0000"/>
                </a:solidFill>
              </a:rPr>
              <a:t>EXAMPLE OF RECENT INCIDENTS OF FOOD BORNE BOTULISM INVOLVING NONPROTEOLYTIC </a:t>
            </a:r>
            <a:r>
              <a:rPr lang="id-ID" sz="2700" i="1" dirty="0" smtClean="0">
                <a:solidFill>
                  <a:srgbClr val="FF0000"/>
                </a:solidFill>
              </a:rPr>
              <a:t>c. </a:t>
            </a:r>
            <a:r>
              <a:rPr lang="id-ID" sz="2700" i="1" cap="none" dirty="0" smtClean="0">
                <a:solidFill>
                  <a:srgbClr val="FF0000"/>
                </a:solidFill>
              </a:rPr>
              <a:t>botulinum</a:t>
            </a:r>
            <a:r>
              <a:rPr lang="id-ID" i="1" dirty="0" smtClean="0"/>
              <a:t> </a:t>
            </a:r>
            <a:endParaRPr lang="en-US" i="1" dirty="0"/>
          </a:p>
        </p:txBody>
      </p:sp>
      <p:graphicFrame>
        <p:nvGraphicFramePr>
          <p:cNvPr id="4" name="Table 3"/>
          <p:cNvGraphicFramePr>
            <a:graphicFrameLocks noGrp="1"/>
          </p:cNvGraphicFramePr>
          <p:nvPr/>
        </p:nvGraphicFramePr>
        <p:xfrm>
          <a:off x="0" y="1285875"/>
          <a:ext cx="9144000" cy="5047488"/>
        </p:xfrm>
        <a:graphic>
          <a:graphicData uri="http://schemas.openxmlformats.org/drawingml/2006/table">
            <a:tbl>
              <a:tblPr/>
              <a:tblGrid>
                <a:gridCol w="651763"/>
                <a:gridCol w="1100756"/>
                <a:gridCol w="2176538"/>
                <a:gridCol w="697981"/>
                <a:gridCol w="958816"/>
                <a:gridCol w="2052813"/>
                <a:gridCol w="1505333"/>
              </a:tblGrid>
              <a:tr h="0">
                <a:tc>
                  <a:txBody>
                    <a:bodyPr/>
                    <a:lstStyle/>
                    <a:p>
                      <a:pPr algn="ctr">
                        <a:lnSpc>
                          <a:spcPct val="115000"/>
                        </a:lnSpc>
                        <a:spcAft>
                          <a:spcPts val="0"/>
                        </a:spcAft>
                      </a:pPr>
                      <a:r>
                        <a:rPr lang="id-ID" sz="1600" dirty="0">
                          <a:latin typeface="Tahoma"/>
                          <a:ea typeface="Calibri"/>
                          <a:cs typeface="Times New Roman"/>
                        </a:rPr>
                        <a:t>Yr</a:t>
                      </a:r>
                      <a:endParaRPr lang="id-ID" sz="1600" dirty="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15000"/>
                        </a:lnSpc>
                        <a:spcAft>
                          <a:spcPts val="0"/>
                        </a:spcAft>
                      </a:pPr>
                      <a:r>
                        <a:rPr lang="id-ID" sz="1600" dirty="0">
                          <a:latin typeface="Tahoma"/>
                          <a:ea typeface="Calibri"/>
                          <a:cs typeface="Times New Roman"/>
                        </a:rPr>
                        <a:t>Country</a:t>
                      </a:r>
                      <a:endParaRPr lang="id-ID" sz="1600" dirty="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15000"/>
                        </a:lnSpc>
                        <a:spcAft>
                          <a:spcPts val="0"/>
                        </a:spcAft>
                      </a:pPr>
                      <a:r>
                        <a:rPr lang="id-ID" sz="1600">
                          <a:latin typeface="Tahoma"/>
                          <a:ea typeface="Calibri"/>
                          <a:cs typeface="Times New Roman"/>
                        </a:rPr>
                        <a:t>Product</a:t>
                      </a:r>
                      <a:endParaRPr lang="id-ID" sz="160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15000"/>
                        </a:lnSpc>
                        <a:spcAft>
                          <a:spcPts val="0"/>
                        </a:spcAft>
                      </a:pPr>
                      <a:r>
                        <a:rPr lang="id-ID" sz="1600">
                          <a:latin typeface="Tahoma"/>
                          <a:ea typeface="Calibri"/>
                          <a:cs typeface="Times New Roman"/>
                        </a:rPr>
                        <a:t>Toxin type</a:t>
                      </a:r>
                      <a:endParaRPr lang="id-ID" sz="160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15000"/>
                        </a:lnSpc>
                        <a:spcAft>
                          <a:spcPts val="0"/>
                        </a:spcAft>
                      </a:pPr>
                      <a:r>
                        <a:rPr lang="id-ID" sz="1600">
                          <a:latin typeface="Tahoma"/>
                          <a:ea typeface="Calibri"/>
                          <a:cs typeface="Times New Roman"/>
                        </a:rPr>
                        <a:t>No. of cases</a:t>
                      </a:r>
                      <a:endParaRPr lang="id-ID" sz="160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15000"/>
                        </a:lnSpc>
                        <a:spcAft>
                          <a:spcPts val="0"/>
                        </a:spcAft>
                      </a:pPr>
                      <a:r>
                        <a:rPr lang="id-ID" sz="1600">
                          <a:latin typeface="Tahoma"/>
                          <a:ea typeface="Calibri"/>
                          <a:cs typeface="Times New Roman"/>
                        </a:rPr>
                        <a:t>Factor contributing to botulism outbreak</a:t>
                      </a:r>
                      <a:endParaRPr lang="id-ID" sz="160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15000"/>
                        </a:lnSpc>
                        <a:spcAft>
                          <a:spcPts val="0"/>
                        </a:spcAft>
                      </a:pPr>
                      <a:r>
                        <a:rPr lang="id-ID" sz="1600">
                          <a:latin typeface="Tahoma"/>
                          <a:ea typeface="Calibri"/>
                          <a:cs typeface="Times New Roman"/>
                        </a:rPr>
                        <a:t>References</a:t>
                      </a:r>
                      <a:endParaRPr lang="id-ID" sz="160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1991</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Egypt</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Commercial unviscerated, salte fish</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342900" lvl="0" indent="-342900">
                        <a:lnSpc>
                          <a:spcPct val="115000"/>
                        </a:lnSpc>
                        <a:spcAft>
                          <a:spcPts val="0"/>
                        </a:spcAft>
                        <a:buFont typeface="Wingdings"/>
                        <a:buNone/>
                      </a:pPr>
                      <a:r>
                        <a:rPr lang="id-ID" sz="1600" dirty="0" smtClean="0">
                          <a:latin typeface="Tahoma"/>
                          <a:ea typeface="Calibri"/>
                          <a:cs typeface="Tahoma"/>
                        </a:rPr>
                        <a:t> &gt; 81</a:t>
                      </a:r>
                      <a:endParaRPr lang="id-ID" sz="1600" dirty="0">
                        <a:latin typeface="Book Antiqua"/>
                        <a:ea typeface="Calibri"/>
                        <a:cs typeface="Tahom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Putrefaction of fish before salting</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Weber et al (1993)</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1997</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Fance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Fish</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1</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Not known</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Korkeala et al., 1998</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1997</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Germany</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Home-smokked, vacuum packed fish</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4</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Temperature abuse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Anonymous (1998b)</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1998</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France </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Commercial frozen, vacum packed scallop</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1</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Temperature abuse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Boyer et al (2001)</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2001</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Canada</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Hommade fermented samon roe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4</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Unsafe process</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Anoymous 2002</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2003</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Germany</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Home-salted, air-dried fish</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3</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Temperature abuse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Eriksen et al (2004)</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600">
                          <a:latin typeface="Tahoma"/>
                          <a:ea typeface="Calibri"/>
                          <a:cs typeface="Times New Roman"/>
                        </a:rPr>
                        <a:t>2004</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Germany</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Commercial vacuum packed smoked salmon</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1</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a:latin typeface="Tahoma"/>
                          <a:ea typeface="Calibri"/>
                          <a:cs typeface="Times New Roman"/>
                        </a:rPr>
                        <a:t>Consumed after “use by date”</a:t>
                      </a:r>
                      <a:endParaRPr lang="id-ID" sz="16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600" dirty="0">
                          <a:latin typeface="Tahoma"/>
                          <a:ea typeface="Calibri"/>
                          <a:cs typeface="Times New Roman"/>
                        </a:rPr>
                        <a:t>Dressler (2005)</a:t>
                      </a:r>
                      <a:endParaRPr lang="id-ID" sz="16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bl>
          </a:graphicData>
        </a:graphic>
      </p:graphicFrame>
      <p:sp>
        <p:nvSpPr>
          <p:cNvPr id="68685" name="TextBox 4"/>
          <p:cNvSpPr txBox="1">
            <a:spLocks noChangeArrowheads="1"/>
          </p:cNvSpPr>
          <p:nvPr/>
        </p:nvSpPr>
        <p:spPr bwMode="auto">
          <a:xfrm>
            <a:off x="285750" y="6429375"/>
            <a:ext cx="1492250" cy="369888"/>
          </a:xfrm>
          <a:prstGeom prst="rect">
            <a:avLst/>
          </a:prstGeom>
          <a:noFill/>
          <a:ln w="9525">
            <a:noFill/>
            <a:miter lim="800000"/>
            <a:headEnd/>
            <a:tailEnd/>
          </a:ln>
        </p:spPr>
        <p:txBody>
          <a:bodyPr wrap="none">
            <a:spAutoFit/>
          </a:bodyPr>
          <a:lstStyle/>
          <a:p>
            <a:r>
              <a:rPr lang="id-ID"/>
              <a:t>(Peck, 2010)</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838200"/>
          </a:xfrm>
        </p:spPr>
        <p:txBody>
          <a:bodyPr>
            <a:normAutofit fontScale="90000"/>
          </a:bodyPr>
          <a:lstStyle/>
          <a:p>
            <a:pPr algn="ctr">
              <a:defRPr/>
            </a:pPr>
            <a:r>
              <a:rPr lang="id-ID" dirty="0" smtClean="0">
                <a:solidFill>
                  <a:srgbClr val="FF0000"/>
                </a:solidFill>
              </a:rPr>
              <a:t>CONTROL OF PROTELYTIC </a:t>
            </a:r>
            <a:r>
              <a:rPr lang="id-ID" i="1" dirty="0" smtClean="0">
                <a:solidFill>
                  <a:srgbClr val="FF0000"/>
                </a:solidFill>
              </a:rPr>
              <a:t>c. </a:t>
            </a:r>
            <a:r>
              <a:rPr lang="id-ID" i="1" cap="none" dirty="0" smtClean="0">
                <a:solidFill>
                  <a:srgbClr val="FF0000"/>
                </a:solidFill>
              </a:rPr>
              <a:t>Botulinum </a:t>
            </a:r>
            <a:r>
              <a:rPr lang="id-ID" cap="none" dirty="0" smtClean="0">
                <a:solidFill>
                  <a:srgbClr val="FF0000"/>
                </a:solidFill>
              </a:rPr>
              <a:t>IN FOOD PROCESSING OPERATION</a:t>
            </a:r>
            <a:endParaRPr lang="en-US" i="1" dirty="0">
              <a:solidFill>
                <a:srgbClr val="FF0000"/>
              </a:solidFill>
            </a:endParaRPr>
          </a:p>
        </p:txBody>
      </p:sp>
      <p:sp>
        <p:nvSpPr>
          <p:cNvPr id="69635" name="Content Placeholder 2"/>
          <p:cNvSpPr>
            <a:spLocks noGrp="1"/>
          </p:cNvSpPr>
          <p:nvPr>
            <p:ph idx="1"/>
          </p:nvPr>
        </p:nvSpPr>
        <p:spPr>
          <a:xfrm>
            <a:off x="304800" y="1285875"/>
            <a:ext cx="8686800" cy="4794250"/>
          </a:xfrm>
        </p:spPr>
        <p:txBody>
          <a:bodyPr/>
          <a:lstStyle/>
          <a:p>
            <a:r>
              <a:rPr lang="id-ID" sz="2800" smtClean="0"/>
              <a:t>Minimum growth &amp; neurotoxin production occur with range 10</a:t>
            </a:r>
            <a:r>
              <a:rPr lang="id-ID" sz="2800" baseline="30000" smtClean="0"/>
              <a:t>o</a:t>
            </a:r>
            <a:r>
              <a:rPr lang="id-ID" sz="2800" smtClean="0"/>
              <a:t>C to 12</a:t>
            </a:r>
            <a:r>
              <a:rPr lang="id-ID" sz="2800" baseline="30000" smtClean="0"/>
              <a:t>o</a:t>
            </a:r>
            <a:r>
              <a:rPr lang="id-ID" sz="2800" smtClean="0"/>
              <a:t>C </a:t>
            </a:r>
          </a:p>
          <a:p>
            <a:r>
              <a:rPr lang="id-ID" sz="2800" smtClean="0"/>
              <a:t>Growth of proteolytic </a:t>
            </a:r>
            <a:r>
              <a:rPr lang="id-ID" sz="2800" i="1" smtClean="0"/>
              <a:t>C. Botulinum </a:t>
            </a:r>
            <a:r>
              <a:rPr lang="id-ID" sz="2800" smtClean="0"/>
              <a:t>is prevented at pH of &lt; 4.6 or by 10 % NaCl</a:t>
            </a:r>
          </a:p>
          <a:p>
            <a:r>
              <a:rPr lang="id-ID" sz="2800" smtClean="0"/>
              <a:t>Minimum aW 0.94 and 0.93 with NaCl &amp; Glycerola.</a:t>
            </a:r>
          </a:p>
          <a:p>
            <a:r>
              <a:rPr lang="id-ID" sz="2800" smtClean="0"/>
              <a:t>Heat treatment at 121.1</a:t>
            </a:r>
            <a:r>
              <a:rPr lang="id-ID" sz="2800" baseline="30000" smtClean="0"/>
              <a:t>o</a:t>
            </a:r>
            <a:r>
              <a:rPr lang="id-ID" sz="2800" smtClean="0"/>
              <a:t>C for 3 min has been adopted as the minimum standard for a botulinum cook</a:t>
            </a:r>
          </a:p>
          <a:p>
            <a:r>
              <a:rPr lang="id-ID" sz="2800" smtClean="0"/>
              <a:t> </a:t>
            </a:r>
            <a:endParaRPr lang="en-US" sz="2800" i="1" smtClean="0"/>
          </a:p>
        </p:txBody>
      </p:sp>
      <p:grpSp>
        <p:nvGrpSpPr>
          <p:cNvPr id="69636"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69638"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838200"/>
          </a:xfrm>
        </p:spPr>
        <p:txBody>
          <a:bodyPr>
            <a:normAutofit fontScale="90000"/>
          </a:bodyPr>
          <a:lstStyle/>
          <a:p>
            <a:pPr algn="ctr">
              <a:defRPr/>
            </a:pPr>
            <a:r>
              <a:rPr lang="id-ID" dirty="0" smtClean="0">
                <a:solidFill>
                  <a:srgbClr val="FF0000"/>
                </a:solidFill>
              </a:rPr>
              <a:t>CONTROL OF nonPROTELYTIC </a:t>
            </a:r>
            <a:r>
              <a:rPr lang="id-ID" i="1" dirty="0" smtClean="0">
                <a:solidFill>
                  <a:srgbClr val="FF0000"/>
                </a:solidFill>
              </a:rPr>
              <a:t>c. </a:t>
            </a:r>
            <a:r>
              <a:rPr lang="id-ID" i="1" cap="none" dirty="0" smtClean="0">
                <a:solidFill>
                  <a:srgbClr val="FF0000"/>
                </a:solidFill>
              </a:rPr>
              <a:t>Botulinum </a:t>
            </a:r>
            <a:r>
              <a:rPr lang="id-ID" cap="none" dirty="0" smtClean="0">
                <a:solidFill>
                  <a:srgbClr val="FF0000"/>
                </a:solidFill>
              </a:rPr>
              <a:t>IN FOOD PROCESSING OPERATION</a:t>
            </a:r>
            <a:endParaRPr lang="en-US" i="1" dirty="0">
              <a:solidFill>
                <a:srgbClr val="FF0000"/>
              </a:solidFill>
            </a:endParaRPr>
          </a:p>
        </p:txBody>
      </p:sp>
      <p:sp>
        <p:nvSpPr>
          <p:cNvPr id="70659" name="Content Placeholder 2"/>
          <p:cNvSpPr>
            <a:spLocks noGrp="1"/>
          </p:cNvSpPr>
          <p:nvPr>
            <p:ph idx="1"/>
          </p:nvPr>
        </p:nvSpPr>
        <p:spPr>
          <a:xfrm>
            <a:off x="304800" y="1285875"/>
            <a:ext cx="8686800" cy="4794250"/>
          </a:xfrm>
        </p:spPr>
        <p:txBody>
          <a:bodyPr/>
          <a:lstStyle/>
          <a:p>
            <a:r>
              <a:rPr lang="id-ID" sz="2800" smtClean="0"/>
              <a:t>Minimum growth &amp; neurotoxin production occur with range 3</a:t>
            </a:r>
            <a:r>
              <a:rPr lang="id-ID" sz="2800" baseline="30000" smtClean="0"/>
              <a:t>o</a:t>
            </a:r>
            <a:r>
              <a:rPr lang="id-ID" sz="2800" smtClean="0"/>
              <a:t>C to 3.3</a:t>
            </a:r>
            <a:r>
              <a:rPr lang="id-ID" sz="2800" baseline="30000" smtClean="0"/>
              <a:t>o</a:t>
            </a:r>
            <a:r>
              <a:rPr lang="id-ID" sz="2800" smtClean="0"/>
              <a:t>C at 5 – 7 weeks.</a:t>
            </a:r>
          </a:p>
          <a:p>
            <a:r>
              <a:rPr lang="id-ID" sz="2800" smtClean="0"/>
              <a:t>Growth of proteolytic </a:t>
            </a:r>
            <a:r>
              <a:rPr lang="id-ID" sz="2800" i="1" smtClean="0"/>
              <a:t>C. Botulinum </a:t>
            </a:r>
            <a:r>
              <a:rPr lang="id-ID" sz="2800" smtClean="0"/>
              <a:t>is prevented at pH of &lt; 5 or by &gt; 5 % NaCl</a:t>
            </a:r>
          </a:p>
          <a:p>
            <a:r>
              <a:rPr lang="id-ID" sz="2800" smtClean="0"/>
              <a:t>Minimum aW 0.97 and 0.94 with NaCl &amp; Glycerola.</a:t>
            </a:r>
          </a:p>
          <a:p>
            <a:r>
              <a:rPr lang="id-ID" sz="2800" smtClean="0"/>
              <a:t>Alternative processing technology: high hydrostatic-pressur-treated</a:t>
            </a:r>
          </a:p>
          <a:p>
            <a:r>
              <a:rPr lang="id-ID" sz="2800" smtClean="0"/>
              <a:t> </a:t>
            </a:r>
            <a:endParaRPr lang="en-US" sz="2800" i="1" smtClean="0"/>
          </a:p>
        </p:txBody>
      </p:sp>
      <p:grpSp>
        <p:nvGrpSpPr>
          <p:cNvPr id="70660"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0662"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t>Pathogen bacteria that produce toxin</a:t>
            </a:r>
            <a:endParaRPr lang="en-US" dirty="0"/>
          </a:p>
        </p:txBody>
      </p:sp>
      <p:grpSp>
        <p:nvGrpSpPr>
          <p:cNvPr id="53251" name="Group 8"/>
          <p:cNvGrpSpPr>
            <a:grpSpLocks/>
          </p:cNvGrpSpPr>
          <p:nvPr/>
        </p:nvGrpSpPr>
        <p:grpSpPr bwMode="auto">
          <a:xfrm>
            <a:off x="0" y="5286375"/>
            <a:ext cx="9144000" cy="1643063"/>
            <a:chOff x="0" y="5286388"/>
            <a:chExt cx="8715404" cy="1643074"/>
          </a:xfrm>
        </p:grpSpPr>
        <p:pic>
          <p:nvPicPr>
            <p:cNvPr id="53252" name="Picture 4" descr="E:\Kuliah\Semester Ganjil\Toksikologi\vibrio.jpg"/>
            <p:cNvPicPr>
              <a:picLocks noChangeAspect="1" noChangeArrowheads="1"/>
            </p:cNvPicPr>
            <p:nvPr/>
          </p:nvPicPr>
          <p:blipFill>
            <a:blip r:embed="rId3"/>
            <a:srcRect/>
            <a:stretch>
              <a:fillRect/>
            </a:stretch>
          </p:blipFill>
          <p:spPr bwMode="auto">
            <a:xfrm>
              <a:off x="0" y="5334000"/>
              <a:ext cx="1714480" cy="1524000"/>
            </a:xfrm>
            <a:prstGeom prst="rect">
              <a:avLst/>
            </a:prstGeom>
            <a:noFill/>
            <a:ln w="9525">
              <a:noFill/>
              <a:miter lim="800000"/>
              <a:headEnd/>
              <a:tailEnd/>
            </a:ln>
          </p:spPr>
        </p:pic>
        <p:pic>
          <p:nvPicPr>
            <p:cNvPr id="53253" name="Picture 5" descr="E:\Kuliah\Semester Ganjil\Toksikologi\Staph 2.jpg"/>
            <p:cNvPicPr>
              <a:picLocks noChangeAspect="1" noChangeArrowheads="1"/>
            </p:cNvPicPr>
            <p:nvPr/>
          </p:nvPicPr>
          <p:blipFill>
            <a:blip r:embed="rId4"/>
            <a:srcRect/>
            <a:stretch>
              <a:fillRect/>
            </a:stretch>
          </p:blipFill>
          <p:spPr bwMode="auto">
            <a:xfrm>
              <a:off x="1714480" y="5319726"/>
              <a:ext cx="1790702" cy="1571636"/>
            </a:xfrm>
            <a:prstGeom prst="rect">
              <a:avLst/>
            </a:prstGeom>
            <a:noFill/>
            <a:ln w="9525">
              <a:noFill/>
              <a:miter lim="800000"/>
              <a:headEnd/>
              <a:tailEnd/>
            </a:ln>
          </p:spPr>
        </p:pic>
        <p:pic>
          <p:nvPicPr>
            <p:cNvPr id="53254" name="Picture 6" descr="E:\Kuliah\Semester Ganjil\Toksikologi\E_ coli 1.jpg"/>
            <p:cNvPicPr>
              <a:picLocks noChangeAspect="1" noChangeArrowheads="1"/>
            </p:cNvPicPr>
            <p:nvPr/>
          </p:nvPicPr>
          <p:blipFill>
            <a:blip r:embed="rId5"/>
            <a:srcRect/>
            <a:stretch>
              <a:fillRect/>
            </a:stretch>
          </p:blipFill>
          <p:spPr bwMode="auto">
            <a:xfrm>
              <a:off x="3428992" y="5286388"/>
              <a:ext cx="1819477" cy="1643074"/>
            </a:xfrm>
            <a:prstGeom prst="rect">
              <a:avLst/>
            </a:prstGeom>
            <a:noFill/>
            <a:ln w="9525">
              <a:noFill/>
              <a:miter lim="800000"/>
              <a:headEnd/>
              <a:tailEnd/>
            </a:ln>
          </p:spPr>
        </p:pic>
        <p:pic>
          <p:nvPicPr>
            <p:cNvPr id="53255" name="Picture 7" descr="E:\Kuliah\Semester Ganjil\Toksikologi\Botulism 3.jpg"/>
            <p:cNvPicPr>
              <a:picLocks noChangeAspect="1" noChangeArrowheads="1"/>
            </p:cNvPicPr>
            <p:nvPr/>
          </p:nvPicPr>
          <p:blipFill>
            <a:blip r:embed="rId6"/>
            <a:srcRect/>
            <a:stretch>
              <a:fillRect/>
            </a:stretch>
          </p:blipFill>
          <p:spPr bwMode="auto">
            <a:xfrm>
              <a:off x="5214941" y="5286388"/>
              <a:ext cx="1785949" cy="1628762"/>
            </a:xfrm>
            <a:prstGeom prst="rect">
              <a:avLst/>
            </a:prstGeom>
            <a:noFill/>
            <a:ln w="9525">
              <a:noFill/>
              <a:miter lim="800000"/>
              <a:headEnd/>
              <a:tailEnd/>
            </a:ln>
          </p:spPr>
        </p:pic>
        <p:pic>
          <p:nvPicPr>
            <p:cNvPr id="53256" name="Picture 8" descr="E:\Kuliah\Semester Ganjil\Toksikologi\Staph 6.jpg"/>
            <p:cNvPicPr>
              <a:picLocks noChangeAspect="1" noChangeArrowheads="1"/>
            </p:cNvPicPr>
            <p:nvPr/>
          </p:nvPicPr>
          <p:blipFill>
            <a:blip r:embed="rId7"/>
            <a:srcRect/>
            <a:stretch>
              <a:fillRect/>
            </a:stretch>
          </p:blipFill>
          <p:spPr bwMode="auto">
            <a:xfrm>
              <a:off x="6991345" y="5286388"/>
              <a:ext cx="1724059" cy="1609712"/>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23828"/>
            <a:ext cx="8686800" cy="838200"/>
          </a:xfrm>
        </p:spPr>
        <p:txBody>
          <a:bodyPr>
            <a:noAutofit/>
          </a:bodyPr>
          <a:lstStyle/>
          <a:p>
            <a:pPr algn="ctr">
              <a:defRPr/>
            </a:pPr>
            <a:r>
              <a:rPr lang="en-US" sz="2400" dirty="0" smtClean="0">
                <a:solidFill>
                  <a:srgbClr val="FF0000"/>
                </a:solidFill>
              </a:rPr>
              <a:t>Recommended </a:t>
            </a:r>
            <a:r>
              <a:rPr lang="id-ID" sz="2400" dirty="0" smtClean="0">
                <a:solidFill>
                  <a:srgbClr val="FF0000"/>
                </a:solidFill>
              </a:rPr>
              <a:t>procedures to ensure the safety of minimally heated foods with respect to nonproteolytic </a:t>
            </a:r>
            <a:r>
              <a:rPr lang="id-ID" sz="2400" i="1" dirty="0" smtClean="0">
                <a:solidFill>
                  <a:srgbClr val="FF0000"/>
                </a:solidFill>
              </a:rPr>
              <a:t>C. </a:t>
            </a:r>
            <a:r>
              <a:rPr lang="id-ID" sz="2400" i="1" cap="none" dirty="0" smtClean="0">
                <a:solidFill>
                  <a:srgbClr val="FF0000"/>
                </a:solidFill>
              </a:rPr>
              <a:t>botulinum</a:t>
            </a:r>
            <a:r>
              <a:rPr lang="id-ID" sz="2400" dirty="0" smtClean="0">
                <a:solidFill>
                  <a:srgbClr val="FF0000"/>
                </a:solidFill>
              </a:rPr>
              <a:t/>
            </a:r>
            <a:br>
              <a:rPr lang="id-ID" sz="2400" dirty="0" smtClean="0">
                <a:solidFill>
                  <a:srgbClr val="FF0000"/>
                </a:solidFill>
              </a:rPr>
            </a:br>
            <a:endParaRPr lang="en-US" sz="2400" dirty="0">
              <a:solidFill>
                <a:srgbClr val="FF0000"/>
              </a:solidFill>
            </a:endParaRPr>
          </a:p>
        </p:txBody>
      </p:sp>
      <p:graphicFrame>
        <p:nvGraphicFramePr>
          <p:cNvPr id="5" name="Table 4"/>
          <p:cNvGraphicFramePr>
            <a:graphicFrameLocks noGrp="1"/>
          </p:cNvGraphicFramePr>
          <p:nvPr/>
        </p:nvGraphicFramePr>
        <p:xfrm>
          <a:off x="285750" y="1357313"/>
          <a:ext cx="8572560" cy="4714909"/>
        </p:xfrm>
        <a:graphic>
          <a:graphicData uri="http://schemas.openxmlformats.org/drawingml/2006/table">
            <a:tbl>
              <a:tblPr/>
              <a:tblGrid>
                <a:gridCol w="8572560"/>
              </a:tblGrid>
              <a:tr h="418391">
                <a:tc>
                  <a:txBody>
                    <a:bodyPr/>
                    <a:lstStyle/>
                    <a:p>
                      <a:pPr algn="ctr">
                        <a:lnSpc>
                          <a:spcPct val="115000"/>
                        </a:lnSpc>
                        <a:spcAft>
                          <a:spcPts val="0"/>
                        </a:spcAft>
                      </a:pPr>
                      <a:r>
                        <a:rPr lang="id-ID" sz="2000" dirty="0">
                          <a:latin typeface="Tahoma"/>
                          <a:ea typeface="Calibri"/>
                          <a:cs typeface="Times New Roman"/>
                        </a:rPr>
                        <a:t>Recommendation</a:t>
                      </a:r>
                      <a:endParaRPr lang="id-ID" sz="2000" dirty="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8391">
                <a:tc>
                  <a:txBody>
                    <a:bodyPr/>
                    <a:lstStyle/>
                    <a:p>
                      <a:pPr>
                        <a:lnSpc>
                          <a:spcPct val="115000"/>
                        </a:lnSpc>
                        <a:spcAft>
                          <a:spcPts val="0"/>
                        </a:spcAft>
                      </a:pPr>
                      <a:r>
                        <a:rPr lang="id-ID" sz="2000" dirty="0">
                          <a:latin typeface="Tahoma"/>
                          <a:ea typeface="Calibri"/>
                          <a:cs typeface="Times New Roman"/>
                        </a:rPr>
                        <a:t>Storage at &lt; 3.0 </a:t>
                      </a:r>
                      <a:r>
                        <a:rPr lang="id-ID" sz="2000" baseline="30000" dirty="0">
                          <a:latin typeface="Tahoma"/>
                          <a:ea typeface="Calibri"/>
                          <a:cs typeface="Times New Roman"/>
                        </a:rPr>
                        <a:t>o</a:t>
                      </a:r>
                      <a:r>
                        <a:rPr lang="id-ID" sz="2000" dirty="0">
                          <a:latin typeface="Tahoma"/>
                          <a:ea typeface="Calibri"/>
                          <a:cs typeface="Times New Roman"/>
                        </a:rPr>
                        <a:t>C</a:t>
                      </a:r>
                      <a:endParaRPr lang="id-ID" sz="2000" dirty="0">
                        <a:latin typeface="Book Antiqua"/>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2">
                        <a:lumMod val="40000"/>
                        <a:lumOff val="60000"/>
                      </a:schemeClr>
                    </a:solidFill>
                  </a:tcPr>
                </a:tc>
              </a:tr>
              <a:tr h="418391">
                <a:tc>
                  <a:txBody>
                    <a:bodyPr/>
                    <a:lstStyle/>
                    <a:p>
                      <a:pPr>
                        <a:lnSpc>
                          <a:spcPct val="115000"/>
                        </a:lnSpc>
                        <a:spcAft>
                          <a:spcPts val="0"/>
                        </a:spcAft>
                      </a:pPr>
                      <a:r>
                        <a:rPr lang="id-ID" sz="2000">
                          <a:latin typeface="Tahoma"/>
                          <a:ea typeface="Calibri"/>
                          <a:cs typeface="Times New Roman"/>
                        </a:rPr>
                        <a:t>Storage at ≤ 8 </a:t>
                      </a:r>
                      <a:r>
                        <a:rPr lang="id-ID" sz="2000" baseline="30000">
                          <a:latin typeface="Tahoma"/>
                          <a:ea typeface="Calibri"/>
                          <a:cs typeface="Times New Roman"/>
                        </a:rPr>
                        <a:t>o</a:t>
                      </a:r>
                      <a:r>
                        <a:rPr lang="id-ID" sz="2000">
                          <a:latin typeface="Tahoma"/>
                          <a:ea typeface="Calibri"/>
                          <a:cs typeface="Times New Roman"/>
                        </a:rPr>
                        <a:t>C and shelflife of ≤ 10 </a:t>
                      </a:r>
                      <a:r>
                        <a:rPr lang="id-ID" sz="2000" baseline="30000">
                          <a:latin typeface="Tahoma"/>
                          <a:ea typeface="Calibri"/>
                          <a:cs typeface="Times New Roman"/>
                        </a:rPr>
                        <a:t>o</a:t>
                      </a:r>
                      <a:r>
                        <a:rPr lang="id-ID" sz="2000">
                          <a:latin typeface="Tahoma"/>
                          <a:ea typeface="Calibri"/>
                          <a:cs typeface="Times New Roman"/>
                        </a:rPr>
                        <a:t>C</a:t>
                      </a:r>
                      <a:endParaRPr lang="id-ID" sz="2000">
                        <a:latin typeface="Book Antiqua"/>
                        <a:ea typeface="Calibri"/>
                        <a:cs typeface="Times New Roman"/>
                      </a:endParaRPr>
                    </a:p>
                  </a:txBody>
                  <a:tcPr marL="68580" marR="68580" marT="0" marB="0">
                    <a:lnL>
                      <a:noFill/>
                    </a:lnL>
                    <a:lnR>
                      <a:noFill/>
                    </a:lnR>
                    <a:lnT>
                      <a:noFill/>
                    </a:lnT>
                    <a:lnB>
                      <a:noFill/>
                    </a:lnB>
                    <a:solidFill>
                      <a:schemeClr val="accent2">
                        <a:lumMod val="40000"/>
                        <a:lumOff val="60000"/>
                      </a:schemeClr>
                    </a:solidFill>
                  </a:tcPr>
                </a:tc>
              </a:tr>
              <a:tr h="864934">
                <a:tc>
                  <a:txBody>
                    <a:bodyPr/>
                    <a:lstStyle/>
                    <a:p>
                      <a:pPr>
                        <a:lnSpc>
                          <a:spcPct val="115000"/>
                        </a:lnSpc>
                        <a:spcAft>
                          <a:spcPts val="0"/>
                        </a:spcAft>
                      </a:pPr>
                      <a:r>
                        <a:rPr lang="id-ID" sz="2000">
                          <a:latin typeface="Tahoma"/>
                          <a:ea typeface="Calibri"/>
                          <a:cs typeface="Times New Roman"/>
                        </a:rPr>
                        <a:t>Storage at chill temperature combined with heat treatment of 90</a:t>
                      </a:r>
                      <a:r>
                        <a:rPr lang="id-ID" sz="2000" baseline="30000">
                          <a:latin typeface="Tahoma"/>
                          <a:ea typeface="Calibri"/>
                          <a:cs typeface="Times New Roman"/>
                        </a:rPr>
                        <a:t>o</a:t>
                      </a:r>
                      <a:r>
                        <a:rPr lang="id-ID" sz="2000">
                          <a:latin typeface="Tahoma"/>
                          <a:ea typeface="Calibri"/>
                          <a:cs typeface="Times New Roman"/>
                        </a:rPr>
                        <a:t>C for 10 min or equivalent lethality (e.g., 80</a:t>
                      </a:r>
                      <a:r>
                        <a:rPr lang="id-ID" sz="2000" baseline="30000">
                          <a:latin typeface="Tahoma"/>
                          <a:ea typeface="Calibri"/>
                          <a:cs typeface="Times New Roman"/>
                        </a:rPr>
                        <a:t>o</a:t>
                      </a:r>
                      <a:r>
                        <a:rPr lang="id-ID" sz="2000">
                          <a:latin typeface="Tahoma"/>
                          <a:ea typeface="Calibri"/>
                          <a:cs typeface="Times New Roman"/>
                        </a:rPr>
                        <a:t>C for 129 min, 85</a:t>
                      </a:r>
                      <a:r>
                        <a:rPr lang="id-ID" sz="2000" baseline="30000">
                          <a:latin typeface="Tahoma"/>
                          <a:ea typeface="Calibri"/>
                          <a:cs typeface="Times New Roman"/>
                        </a:rPr>
                        <a:t>o</a:t>
                      </a:r>
                      <a:r>
                        <a:rPr lang="id-ID" sz="2000">
                          <a:latin typeface="Tahoma"/>
                          <a:ea typeface="Calibri"/>
                          <a:cs typeface="Times New Roman"/>
                        </a:rPr>
                        <a:t>C for 36 min</a:t>
                      </a:r>
                      <a:endParaRPr lang="id-ID" sz="2000">
                        <a:latin typeface="Book Antiqua"/>
                        <a:ea typeface="Calibri"/>
                        <a:cs typeface="Times New Roman"/>
                      </a:endParaRPr>
                    </a:p>
                  </a:txBody>
                  <a:tcPr marL="68580" marR="68580" marT="0" marB="0">
                    <a:lnL>
                      <a:noFill/>
                    </a:lnL>
                    <a:lnR>
                      <a:noFill/>
                    </a:lnR>
                    <a:lnT>
                      <a:noFill/>
                    </a:lnT>
                    <a:lnB>
                      <a:noFill/>
                    </a:lnB>
                    <a:solidFill>
                      <a:schemeClr val="accent2">
                        <a:lumMod val="40000"/>
                        <a:lumOff val="60000"/>
                      </a:schemeClr>
                    </a:solidFill>
                  </a:tcPr>
                </a:tc>
              </a:tr>
              <a:tr h="418391">
                <a:tc>
                  <a:txBody>
                    <a:bodyPr/>
                    <a:lstStyle/>
                    <a:p>
                      <a:pPr>
                        <a:lnSpc>
                          <a:spcPct val="115000"/>
                        </a:lnSpc>
                        <a:spcAft>
                          <a:spcPts val="0"/>
                        </a:spcAft>
                      </a:pPr>
                      <a:r>
                        <a:rPr lang="id-ID" sz="2000">
                          <a:latin typeface="Tahoma"/>
                          <a:ea typeface="Calibri"/>
                          <a:cs typeface="Times New Roman"/>
                        </a:rPr>
                        <a:t>Storage of chill temperature combined with pH ≤ 5.0 throughtout the food</a:t>
                      </a:r>
                      <a:endParaRPr lang="id-ID" sz="2000">
                        <a:latin typeface="Book Antiqua"/>
                        <a:ea typeface="Calibri"/>
                        <a:cs typeface="Times New Roman"/>
                      </a:endParaRPr>
                    </a:p>
                  </a:txBody>
                  <a:tcPr marL="68580" marR="68580" marT="0" marB="0">
                    <a:lnL>
                      <a:noFill/>
                    </a:lnL>
                    <a:lnR>
                      <a:noFill/>
                    </a:lnR>
                    <a:lnT>
                      <a:noFill/>
                    </a:lnT>
                    <a:lnB>
                      <a:noFill/>
                    </a:lnB>
                    <a:solidFill>
                      <a:schemeClr val="accent2">
                        <a:lumMod val="40000"/>
                        <a:lumOff val="60000"/>
                      </a:schemeClr>
                    </a:solidFill>
                  </a:tcPr>
                </a:tc>
              </a:tr>
              <a:tr h="864934">
                <a:tc>
                  <a:txBody>
                    <a:bodyPr/>
                    <a:lstStyle/>
                    <a:p>
                      <a:pPr>
                        <a:lnSpc>
                          <a:spcPct val="115000"/>
                        </a:lnSpc>
                        <a:spcAft>
                          <a:spcPts val="0"/>
                        </a:spcAft>
                      </a:pPr>
                      <a:r>
                        <a:rPr lang="id-ID" sz="2000">
                          <a:latin typeface="Tahoma"/>
                          <a:ea typeface="Calibri"/>
                          <a:cs typeface="Times New Roman"/>
                        </a:rPr>
                        <a:t>Storage of chill temperature combined with a salt concentration of ≥ 3.5% throughtout the food</a:t>
                      </a:r>
                      <a:endParaRPr lang="id-ID" sz="2000">
                        <a:latin typeface="Book Antiqua"/>
                        <a:ea typeface="Calibri"/>
                        <a:cs typeface="Times New Roman"/>
                      </a:endParaRPr>
                    </a:p>
                  </a:txBody>
                  <a:tcPr marL="68580" marR="68580" marT="0" marB="0">
                    <a:lnL>
                      <a:noFill/>
                    </a:lnL>
                    <a:lnR>
                      <a:noFill/>
                    </a:lnR>
                    <a:lnT>
                      <a:noFill/>
                    </a:lnT>
                    <a:lnB>
                      <a:noFill/>
                    </a:lnB>
                    <a:solidFill>
                      <a:schemeClr val="accent2">
                        <a:lumMod val="40000"/>
                        <a:lumOff val="60000"/>
                      </a:schemeClr>
                    </a:solidFill>
                  </a:tcPr>
                </a:tc>
              </a:tr>
              <a:tr h="1311477">
                <a:tc>
                  <a:txBody>
                    <a:bodyPr/>
                    <a:lstStyle/>
                    <a:p>
                      <a:pPr>
                        <a:lnSpc>
                          <a:spcPct val="115000"/>
                        </a:lnSpc>
                        <a:spcAft>
                          <a:spcPts val="0"/>
                        </a:spcAft>
                      </a:pPr>
                      <a:r>
                        <a:rPr lang="id-ID" sz="2000" dirty="0">
                          <a:latin typeface="Tahoma"/>
                          <a:ea typeface="Calibri"/>
                          <a:cs typeface="Times New Roman"/>
                        </a:rPr>
                        <a:t>Storage at chill temperature combined with a combination of heat treatment and other preservative factors which can be shown consistenly to prevent growth and neurotoxin production by </a:t>
                      </a:r>
                      <a:r>
                        <a:rPr lang="id-ID" sz="2000" i="1" dirty="0">
                          <a:latin typeface="Tahoma"/>
                          <a:ea typeface="Calibri"/>
                          <a:cs typeface="Times New Roman"/>
                        </a:rPr>
                        <a:t>C. botulinum</a:t>
                      </a:r>
                      <a:endParaRPr lang="id-ID" sz="2000" dirty="0">
                        <a:latin typeface="Book Antiqua"/>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grpSp>
        <p:nvGrpSpPr>
          <p:cNvPr id="71694" name="Group 10"/>
          <p:cNvGrpSpPr>
            <a:grpSpLocks/>
          </p:cNvGrpSpPr>
          <p:nvPr/>
        </p:nvGrpSpPr>
        <p:grpSpPr bwMode="auto">
          <a:xfrm>
            <a:off x="0" y="6500813"/>
            <a:ext cx="9144000" cy="357187"/>
            <a:chOff x="0" y="6500834"/>
            <a:chExt cx="9144000" cy="357166"/>
          </a:xfrm>
        </p:grpSpPr>
        <p:sp>
          <p:nvSpPr>
            <p:cNvPr id="6" name="Rectangle 5"/>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1696"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Staph 5.jpg"/>
          <p:cNvPicPr>
            <a:picLocks noGrp="1" noChangeAspect="1"/>
          </p:cNvPicPr>
          <p:nvPr>
            <p:ph type="pic" idx="1"/>
          </p:nvPr>
        </p:nvPicPr>
        <p:blipFill>
          <a:blip r:embed="rId2"/>
          <a:srcRect t="15045" b="15045"/>
          <a:stretch>
            <a:fillRect/>
          </a:stretch>
        </p:blipFill>
        <p:spPr/>
      </p:pic>
      <p:sp>
        <p:nvSpPr>
          <p:cNvPr id="3" name="Title 2"/>
          <p:cNvSpPr>
            <a:spLocks noGrp="1"/>
          </p:cNvSpPr>
          <p:nvPr>
            <p:ph type="title"/>
          </p:nvPr>
        </p:nvSpPr>
        <p:spPr>
          <a:xfrm>
            <a:off x="381000" y="4993760"/>
            <a:ext cx="7048520" cy="522288"/>
          </a:xfrm>
        </p:spPr>
        <p:txBody>
          <a:bodyPr>
            <a:noAutofit/>
          </a:bodyPr>
          <a:lstStyle/>
          <a:p>
            <a:pPr>
              <a:defRPr/>
            </a:pPr>
            <a:r>
              <a:rPr lang="id-ID" sz="3600" i="1" dirty="0" smtClean="0">
                <a:solidFill>
                  <a:schemeClr val="accent4">
                    <a:lumMod val="75000"/>
                  </a:schemeClr>
                </a:solidFill>
              </a:rPr>
              <a:t>Stahylococus aureus</a:t>
            </a:r>
            <a:endParaRPr lang="en-US" sz="3600" i="1" dirty="0">
              <a:solidFill>
                <a:schemeClr val="accent4">
                  <a:lumMod val="75000"/>
                </a:schemeClr>
              </a:solidFill>
            </a:endParaRPr>
          </a:p>
        </p:txBody>
      </p:sp>
      <p:sp>
        <p:nvSpPr>
          <p:cNvPr id="72708" name="Text Placeholder 4"/>
          <p:cNvSpPr>
            <a:spLocks noGrp="1"/>
          </p:cNvSpPr>
          <p:nvPr>
            <p:ph type="body" sz="half" idx="2"/>
          </p:nvPr>
        </p:nvSpPr>
        <p:spPr>
          <a:xfrm>
            <a:off x="381000" y="5532438"/>
            <a:ext cx="5867400" cy="768350"/>
          </a:xfrm>
        </p:spPr>
        <p:txBody>
          <a:bodyPr/>
          <a:lstStyle/>
          <a:p>
            <a:endParaRPr lang="id-ID" smtClean="0"/>
          </a:p>
        </p:txBody>
      </p:sp>
      <p:grpSp>
        <p:nvGrpSpPr>
          <p:cNvPr id="72709" name="Group 10"/>
          <p:cNvGrpSpPr>
            <a:grpSpLocks/>
          </p:cNvGrpSpPr>
          <p:nvPr/>
        </p:nvGrpSpPr>
        <p:grpSpPr bwMode="auto">
          <a:xfrm>
            <a:off x="0" y="6500813"/>
            <a:ext cx="9144000" cy="357187"/>
            <a:chOff x="0" y="6500834"/>
            <a:chExt cx="9144000" cy="357166"/>
          </a:xfrm>
        </p:grpSpPr>
        <p:sp>
          <p:nvSpPr>
            <p:cNvPr id="7" name="Rectangle 6"/>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2711" name="Picture 2"/>
            <p:cNvPicPr>
              <a:picLocks noChangeAspect="1" noChangeArrowheads="1"/>
            </p:cNvPicPr>
            <p:nvPr/>
          </p:nvPicPr>
          <p:blipFill>
            <a:blip r:embed="rId3"/>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defRPr/>
            </a:pPr>
            <a:r>
              <a:rPr lang="id-ID" dirty="0" smtClean="0">
                <a:solidFill>
                  <a:srgbClr val="0070C0"/>
                </a:solidFill>
              </a:rPr>
              <a:t>CHARACTERISTIC OF THE ORGANISM</a:t>
            </a:r>
            <a:endParaRPr lang="en-US" dirty="0">
              <a:solidFill>
                <a:srgbClr val="0070C0"/>
              </a:solidFill>
            </a:endParaRPr>
          </a:p>
        </p:txBody>
      </p:sp>
      <p:sp>
        <p:nvSpPr>
          <p:cNvPr id="73731" name="Content Placeholder 5"/>
          <p:cNvSpPr>
            <a:spLocks noGrp="1"/>
          </p:cNvSpPr>
          <p:nvPr>
            <p:ph idx="1"/>
          </p:nvPr>
        </p:nvSpPr>
        <p:spPr>
          <a:xfrm>
            <a:off x="285750" y="1285875"/>
            <a:ext cx="8286750" cy="4525963"/>
          </a:xfrm>
        </p:spPr>
        <p:txBody>
          <a:bodyPr/>
          <a:lstStyle/>
          <a:p>
            <a:r>
              <a:rPr lang="id-ID" sz="2400" smtClean="0"/>
              <a:t>Gram-positive cocci occuring in iregular clumps.</a:t>
            </a:r>
          </a:p>
          <a:p>
            <a:r>
              <a:rPr lang="id-ID" sz="2400" smtClean="0"/>
              <a:t>Causing intoxication.</a:t>
            </a:r>
          </a:p>
          <a:p>
            <a:r>
              <a:rPr lang="id-ID" sz="2400" smtClean="0"/>
              <a:t>Optimum growth temperature is 37</a:t>
            </a:r>
            <a:r>
              <a:rPr lang="id-ID" sz="2400" baseline="30000" smtClean="0"/>
              <a:t>o</a:t>
            </a:r>
            <a:r>
              <a:rPr lang="id-ID" sz="2400" smtClean="0"/>
              <a:t>C (range of 6 to 48</a:t>
            </a:r>
            <a:r>
              <a:rPr lang="id-ID" sz="2400" baseline="30000" smtClean="0"/>
              <a:t>o</a:t>
            </a:r>
            <a:r>
              <a:rPr lang="id-ID" sz="2400" smtClean="0"/>
              <a:t>C).</a:t>
            </a:r>
          </a:p>
          <a:p>
            <a:r>
              <a:rPr lang="id-ID" sz="2400" smtClean="0"/>
              <a:t>Growth is inhibited in the presence of 0.1% presence acetic acid (pH 5.1) or at pH 4.8 with 5 % NaCl.</a:t>
            </a:r>
          </a:p>
          <a:p>
            <a:r>
              <a:rPr lang="id-ID" sz="2400" smtClean="0"/>
              <a:t>Able to grow at Aw 0.86. it is capable  to grow at Aw 0.83 in the presence of NaCl, sucrose, or glycerol humectants. </a:t>
            </a:r>
          </a:p>
          <a:p>
            <a:endParaRPr lang="id-ID" sz="2400" smtClean="0"/>
          </a:p>
          <a:p>
            <a:endParaRPr lang="id-ID" sz="2400" smtClean="0"/>
          </a:p>
          <a:p>
            <a:endParaRPr lang="en-US" sz="2400" smtClean="0"/>
          </a:p>
        </p:txBody>
      </p:sp>
      <p:grpSp>
        <p:nvGrpSpPr>
          <p:cNvPr id="73732" name="Group 6"/>
          <p:cNvGrpSpPr>
            <a:grpSpLocks/>
          </p:cNvGrpSpPr>
          <p:nvPr/>
        </p:nvGrpSpPr>
        <p:grpSpPr bwMode="auto">
          <a:xfrm>
            <a:off x="0" y="4714875"/>
            <a:ext cx="9144000" cy="1857375"/>
            <a:chOff x="0" y="5000636"/>
            <a:chExt cx="7786710" cy="1857364"/>
          </a:xfrm>
        </p:grpSpPr>
        <p:pic>
          <p:nvPicPr>
            <p:cNvPr id="73736" name="Picture 4" descr="E:\Kuliah\Semester Ganjil\Toksikologi\Staph 4.jpg"/>
            <p:cNvPicPr>
              <a:picLocks noChangeAspect="1" noChangeArrowheads="1"/>
            </p:cNvPicPr>
            <p:nvPr/>
          </p:nvPicPr>
          <p:blipFill>
            <a:blip r:embed="rId2"/>
            <a:srcRect/>
            <a:stretch>
              <a:fillRect/>
            </a:stretch>
          </p:blipFill>
          <p:spPr bwMode="auto">
            <a:xfrm>
              <a:off x="0" y="5014908"/>
              <a:ext cx="2636933" cy="1843092"/>
            </a:xfrm>
            <a:prstGeom prst="rect">
              <a:avLst/>
            </a:prstGeom>
            <a:noFill/>
            <a:ln w="9525">
              <a:noFill/>
              <a:miter lim="800000"/>
              <a:headEnd/>
              <a:tailEnd/>
            </a:ln>
          </p:spPr>
        </p:pic>
        <p:pic>
          <p:nvPicPr>
            <p:cNvPr id="73737" name="Picture 5" descr="E:\Kuliah\Semester Ganjil\Toksikologi\Staph 2.jpg"/>
            <p:cNvPicPr>
              <a:picLocks noChangeAspect="1" noChangeArrowheads="1"/>
            </p:cNvPicPr>
            <p:nvPr/>
          </p:nvPicPr>
          <p:blipFill>
            <a:blip r:embed="rId3"/>
            <a:srcRect/>
            <a:stretch>
              <a:fillRect/>
            </a:stretch>
          </p:blipFill>
          <p:spPr bwMode="auto">
            <a:xfrm>
              <a:off x="2500298" y="5000636"/>
              <a:ext cx="2714644" cy="1857364"/>
            </a:xfrm>
            <a:prstGeom prst="rect">
              <a:avLst/>
            </a:prstGeom>
            <a:noFill/>
            <a:ln w="9525">
              <a:noFill/>
              <a:miter lim="800000"/>
              <a:headEnd/>
              <a:tailEnd/>
            </a:ln>
          </p:spPr>
        </p:pic>
        <p:pic>
          <p:nvPicPr>
            <p:cNvPr id="73738" name="Picture 6" descr="E:\Kuliah\Semester Ganjil\Toksikologi\Staph 5.jpg"/>
            <p:cNvPicPr>
              <a:picLocks noChangeAspect="1" noChangeArrowheads="1"/>
            </p:cNvPicPr>
            <p:nvPr/>
          </p:nvPicPr>
          <p:blipFill>
            <a:blip r:embed="rId4"/>
            <a:srcRect/>
            <a:stretch>
              <a:fillRect/>
            </a:stretch>
          </p:blipFill>
          <p:spPr bwMode="auto">
            <a:xfrm>
              <a:off x="5072066" y="5000636"/>
              <a:ext cx="2714644" cy="1857364"/>
            </a:xfrm>
            <a:prstGeom prst="rect">
              <a:avLst/>
            </a:prstGeom>
            <a:noFill/>
            <a:ln w="9525">
              <a:noFill/>
              <a:miter lim="800000"/>
              <a:headEnd/>
              <a:tailEnd/>
            </a:ln>
          </p:spPr>
        </p:pic>
      </p:grpSp>
      <p:grpSp>
        <p:nvGrpSpPr>
          <p:cNvPr id="73733" name="Group 10"/>
          <p:cNvGrpSpPr>
            <a:grpSpLocks/>
          </p:cNvGrpSpPr>
          <p:nvPr/>
        </p:nvGrpSpPr>
        <p:grpSpPr bwMode="auto">
          <a:xfrm>
            <a:off x="0" y="6500813"/>
            <a:ext cx="9144000" cy="357187"/>
            <a:chOff x="0" y="6500834"/>
            <a:chExt cx="9144000" cy="357166"/>
          </a:xfrm>
        </p:grpSpPr>
        <p:sp>
          <p:nvSpPr>
            <p:cNvPr id="9" name="Rectangle 8"/>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3735" name="Picture 2"/>
            <p:cNvPicPr>
              <a:picLocks noChangeAspect="1" noChangeArrowheads="1"/>
            </p:cNvPicPr>
            <p:nvPr/>
          </p:nvPicPr>
          <p:blipFill>
            <a:blip r:embed="rId5"/>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0070C0"/>
                </a:solidFill>
              </a:rPr>
              <a:t>Source of MO</a:t>
            </a:r>
            <a:endParaRPr lang="en-US" dirty="0">
              <a:solidFill>
                <a:srgbClr val="0070C0"/>
              </a:solidFill>
            </a:endParaRPr>
          </a:p>
        </p:txBody>
      </p:sp>
      <p:sp>
        <p:nvSpPr>
          <p:cNvPr id="74755" name="Content Placeholder 2"/>
          <p:cNvSpPr>
            <a:spLocks noGrp="1"/>
          </p:cNvSpPr>
          <p:nvPr>
            <p:ph idx="1"/>
          </p:nvPr>
        </p:nvSpPr>
        <p:spPr/>
        <p:txBody>
          <a:bodyPr/>
          <a:lstStyle/>
          <a:p>
            <a:r>
              <a:rPr lang="id-ID" sz="2400" smtClean="0"/>
              <a:t>Staphylococci are ubiquitous in air, dust, sewage, water, milk, &amp; many foods &amp; on food equipments, environmental surface, human &amp; animals.</a:t>
            </a:r>
          </a:p>
          <a:p>
            <a:r>
              <a:rPr lang="id-ID" sz="2400" smtClean="0"/>
              <a:t>30 – 50 % of population are nasal &amp; throat carrier.</a:t>
            </a:r>
          </a:p>
          <a:p>
            <a:r>
              <a:rPr lang="id-ID" sz="2400" smtClean="0"/>
              <a:t>15 % are skin carrier (hands esp. patients &amp; staff in hospitals having a carier rate 80%)</a:t>
            </a:r>
          </a:p>
          <a:p>
            <a:r>
              <a:rPr lang="id-ID" sz="2400" smtClean="0"/>
              <a:t>Skin lesson exp. boils &amp; infection of cuts &amp; burns.</a:t>
            </a:r>
          </a:p>
          <a:p>
            <a:r>
              <a:rPr lang="id-ID" sz="2400" smtClean="0"/>
              <a:t>Human faeces &amp; clothing.</a:t>
            </a:r>
          </a:p>
          <a:p>
            <a:r>
              <a:rPr lang="id-ID" sz="2400" smtClean="0"/>
              <a:t>Cows &amp; goat.</a:t>
            </a:r>
          </a:p>
          <a:p>
            <a:r>
              <a:rPr lang="id-ID" sz="2400" smtClean="0"/>
              <a:t>Food products with high protein is a good growth substrates for  </a:t>
            </a:r>
            <a:r>
              <a:rPr lang="id-ID" sz="2400" i="1" smtClean="0"/>
              <a:t>S. aureus. </a:t>
            </a:r>
          </a:p>
          <a:p>
            <a:pPr>
              <a:buFont typeface="Wingdings 2" pitchFamily="18" charset="2"/>
              <a:buNone/>
            </a:pPr>
            <a:endParaRPr lang="en-US" sz="2400" smtClean="0"/>
          </a:p>
        </p:txBody>
      </p:sp>
      <p:grpSp>
        <p:nvGrpSpPr>
          <p:cNvPr id="74756"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4758"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defRPr/>
            </a:pPr>
            <a:r>
              <a:rPr lang="id-ID" dirty="0" smtClean="0">
                <a:solidFill>
                  <a:srgbClr val="0070C0"/>
                </a:solidFill>
              </a:rPr>
              <a:t>Food-borne outbreaks</a:t>
            </a:r>
            <a:endParaRPr lang="en-US" dirty="0">
              <a:solidFill>
                <a:srgbClr val="0070C0"/>
              </a:solidFill>
            </a:endParaRPr>
          </a:p>
        </p:txBody>
      </p:sp>
      <p:sp>
        <p:nvSpPr>
          <p:cNvPr id="5" name="Subtitle 4"/>
          <p:cNvSpPr>
            <a:spLocks noGrp="1"/>
          </p:cNvSpPr>
          <p:nvPr>
            <p:ph type="subTitle" idx="1"/>
          </p:nvPr>
        </p:nvSpPr>
        <p:spPr/>
        <p:txBody>
          <a:bodyPr/>
          <a:lstStyle/>
          <a:p>
            <a:pPr>
              <a:defRPr/>
            </a:pPr>
            <a:endParaRPr lang="en-US"/>
          </a:p>
        </p:txBody>
      </p:sp>
      <p:grpSp>
        <p:nvGrpSpPr>
          <p:cNvPr id="75780" name="Group 10"/>
          <p:cNvGrpSpPr>
            <a:grpSpLocks/>
          </p:cNvGrpSpPr>
          <p:nvPr/>
        </p:nvGrpSpPr>
        <p:grpSpPr bwMode="auto">
          <a:xfrm>
            <a:off x="0" y="6500813"/>
            <a:ext cx="9144000" cy="357187"/>
            <a:chOff x="0" y="6500834"/>
            <a:chExt cx="9144000" cy="357166"/>
          </a:xfrm>
        </p:grpSpPr>
        <p:sp>
          <p:nvSpPr>
            <p:cNvPr id="7" name="Rectangle 6"/>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5782"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0070C0"/>
                </a:solidFill>
              </a:rPr>
              <a:t>Sfp characteristic</a:t>
            </a:r>
            <a:endParaRPr lang="en-US" dirty="0">
              <a:solidFill>
                <a:srgbClr val="0070C0"/>
              </a:solidFill>
            </a:endParaRPr>
          </a:p>
        </p:txBody>
      </p:sp>
      <p:sp>
        <p:nvSpPr>
          <p:cNvPr id="76803" name="Content Placeholder 2"/>
          <p:cNvSpPr>
            <a:spLocks noGrp="1"/>
          </p:cNvSpPr>
          <p:nvPr>
            <p:ph idx="1"/>
          </p:nvPr>
        </p:nvSpPr>
        <p:spPr/>
        <p:txBody>
          <a:bodyPr/>
          <a:lstStyle/>
          <a:p>
            <a:r>
              <a:rPr lang="id-ID" sz="2800" smtClean="0"/>
              <a:t>Caused by ingestion of food containing SE performed by metabolically active staphylococci.</a:t>
            </a:r>
          </a:p>
          <a:p>
            <a:r>
              <a:rPr lang="id-ID" sz="2800" smtClean="0"/>
              <a:t>Usually a self-limiting illness with short incubation (1-8 h).</a:t>
            </a:r>
          </a:p>
          <a:p>
            <a:r>
              <a:rPr lang="id-ID" sz="2800" smtClean="0"/>
              <a:t>The severity depends on :</a:t>
            </a:r>
          </a:p>
          <a:p>
            <a:pPr lvl="1"/>
            <a:r>
              <a:rPr lang="id-ID" sz="2400" smtClean="0"/>
              <a:t>individual’s susceptibility to the SE, </a:t>
            </a:r>
          </a:p>
          <a:p>
            <a:pPr lvl="1"/>
            <a:r>
              <a:rPr lang="id-ID" sz="2400" smtClean="0"/>
              <a:t>the amount of contaminated food eaten, </a:t>
            </a:r>
          </a:p>
          <a:p>
            <a:pPr lvl="1"/>
            <a:r>
              <a:rPr lang="id-ID" sz="2400" smtClean="0"/>
              <a:t>the amount of in the food ingested.</a:t>
            </a:r>
          </a:p>
          <a:p>
            <a:pPr lvl="1"/>
            <a:r>
              <a:rPr lang="id-ID" sz="2400" smtClean="0"/>
              <a:t>The general health of victim</a:t>
            </a:r>
            <a:endParaRPr lang="en-US" sz="2400" smtClean="0"/>
          </a:p>
        </p:txBody>
      </p:sp>
      <p:grpSp>
        <p:nvGrpSpPr>
          <p:cNvPr id="76804"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6806"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0070C0"/>
                </a:solidFill>
              </a:rPr>
              <a:t>SYMPTOMS</a:t>
            </a:r>
            <a:endParaRPr lang="en-US" dirty="0">
              <a:solidFill>
                <a:srgbClr val="0070C0"/>
              </a:solidFill>
            </a:endParaRPr>
          </a:p>
        </p:txBody>
      </p:sp>
      <p:sp>
        <p:nvSpPr>
          <p:cNvPr id="77827" name="Content Placeholder 2"/>
          <p:cNvSpPr>
            <a:spLocks noGrp="1"/>
          </p:cNvSpPr>
          <p:nvPr>
            <p:ph idx="1"/>
          </p:nvPr>
        </p:nvSpPr>
        <p:spPr/>
        <p:txBody>
          <a:bodyPr/>
          <a:lstStyle/>
          <a:p>
            <a:r>
              <a:rPr lang="id-ID" smtClean="0"/>
              <a:t>Nausea</a:t>
            </a:r>
          </a:p>
          <a:p>
            <a:r>
              <a:rPr lang="id-ID" smtClean="0"/>
              <a:t>Vomitting</a:t>
            </a:r>
          </a:p>
          <a:p>
            <a:r>
              <a:rPr lang="id-ID" smtClean="0"/>
              <a:t>Diarrhoea &amp; abdominal pain.</a:t>
            </a:r>
          </a:p>
          <a:p>
            <a:r>
              <a:rPr lang="id-ID" smtClean="0"/>
              <a:t>Collapse &amp; dehydration in severe cases</a:t>
            </a:r>
          </a:p>
          <a:p>
            <a:endParaRPr lang="en-US" smtClean="0"/>
          </a:p>
        </p:txBody>
      </p:sp>
      <p:grpSp>
        <p:nvGrpSpPr>
          <p:cNvPr id="77828"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7830"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0070C0"/>
                </a:solidFill>
              </a:rPr>
              <a:t>Lethal dose of toxin</a:t>
            </a:r>
            <a:endParaRPr lang="en-US" dirty="0">
              <a:solidFill>
                <a:srgbClr val="0070C0"/>
              </a:solidFill>
            </a:endParaRPr>
          </a:p>
        </p:txBody>
      </p:sp>
      <p:sp>
        <p:nvSpPr>
          <p:cNvPr id="78851" name="Content Placeholder 2"/>
          <p:cNvSpPr>
            <a:spLocks noGrp="1"/>
          </p:cNvSpPr>
          <p:nvPr>
            <p:ph idx="1"/>
          </p:nvPr>
        </p:nvSpPr>
        <p:spPr/>
        <p:txBody>
          <a:bodyPr/>
          <a:lstStyle/>
          <a:p>
            <a:r>
              <a:rPr lang="id-ID" smtClean="0"/>
              <a:t>The minimum amount of toxin required of toxin to produce food poisoning is 1 ng/g (10</a:t>
            </a:r>
            <a:r>
              <a:rPr lang="id-ID" baseline="30000" smtClean="0"/>
              <a:t>-9</a:t>
            </a:r>
            <a:r>
              <a:rPr lang="id-ID" smtClean="0"/>
              <a:t> g/g) of food ingested</a:t>
            </a:r>
            <a:endParaRPr lang="en-US" smtClean="0"/>
          </a:p>
        </p:txBody>
      </p:sp>
      <p:grpSp>
        <p:nvGrpSpPr>
          <p:cNvPr id="78852"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8854"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id-ID" dirty="0" smtClean="0">
                <a:solidFill>
                  <a:srgbClr val="0070C0"/>
                </a:solidFill>
              </a:rPr>
              <a:t>PREVALENCE OF </a:t>
            </a:r>
            <a:r>
              <a:rPr lang="id-ID" i="1" dirty="0" smtClean="0">
                <a:solidFill>
                  <a:srgbClr val="0070C0"/>
                </a:solidFill>
              </a:rPr>
              <a:t>S. </a:t>
            </a:r>
            <a:r>
              <a:rPr lang="id-ID" i="1" cap="none" dirty="0" smtClean="0">
                <a:solidFill>
                  <a:srgbClr val="0070C0"/>
                </a:solidFill>
              </a:rPr>
              <a:t>aureus</a:t>
            </a:r>
            <a:r>
              <a:rPr lang="id-ID" dirty="0" smtClean="0">
                <a:solidFill>
                  <a:srgbClr val="0070C0"/>
                </a:solidFill>
              </a:rPr>
              <a:t> IN SEVERAL FOODS</a:t>
            </a:r>
            <a:endParaRPr lang="en-US" dirty="0">
              <a:solidFill>
                <a:srgbClr val="0070C0"/>
              </a:solidFill>
            </a:endParaRPr>
          </a:p>
        </p:txBody>
      </p:sp>
      <p:graphicFrame>
        <p:nvGraphicFramePr>
          <p:cNvPr id="4" name="Table 3"/>
          <p:cNvGraphicFramePr>
            <a:graphicFrameLocks noGrp="1"/>
          </p:cNvGraphicFramePr>
          <p:nvPr/>
        </p:nvGraphicFramePr>
        <p:xfrm>
          <a:off x="285750" y="1500188"/>
          <a:ext cx="8501122" cy="3785616"/>
        </p:xfrm>
        <a:graphic>
          <a:graphicData uri="http://schemas.openxmlformats.org/drawingml/2006/table">
            <a:tbl>
              <a:tblPr/>
              <a:tblGrid>
                <a:gridCol w="1877630"/>
                <a:gridCol w="1214113"/>
                <a:gridCol w="1074711"/>
                <a:gridCol w="1195421"/>
                <a:gridCol w="931417"/>
                <a:gridCol w="2207830"/>
              </a:tblGrid>
              <a:tr h="308262">
                <a:tc>
                  <a:txBody>
                    <a:bodyPr/>
                    <a:lstStyle/>
                    <a:p>
                      <a:pPr>
                        <a:lnSpc>
                          <a:spcPct val="115000"/>
                        </a:lnSpc>
                        <a:spcAft>
                          <a:spcPts val="0"/>
                        </a:spcAft>
                      </a:pPr>
                      <a:r>
                        <a:rPr lang="id-ID" sz="1800">
                          <a:latin typeface="Tahoma"/>
                          <a:ea typeface="Calibri"/>
                          <a:cs typeface="Times New Roman"/>
                        </a:rPr>
                        <a:t>Products</a:t>
                      </a:r>
                      <a:endParaRPr lang="id-ID" sz="1800">
                        <a:latin typeface="Book Antiqua"/>
                        <a:ea typeface="Calibri"/>
                        <a:cs typeface="Times New Roman"/>
                      </a:endParaRPr>
                    </a:p>
                  </a:txBody>
                  <a:tcPr marL="60312" marR="60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No. of samples tested</a:t>
                      </a:r>
                      <a:endParaRPr lang="id-ID" sz="1800">
                        <a:latin typeface="Book Antiqua"/>
                        <a:ea typeface="Calibri"/>
                        <a:cs typeface="Times New Roman"/>
                      </a:endParaRPr>
                    </a:p>
                  </a:txBody>
                  <a:tcPr marL="60312" marR="60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 positive for S. aureus</a:t>
                      </a:r>
                      <a:endParaRPr lang="id-ID" sz="1800">
                        <a:latin typeface="Book Antiqua"/>
                        <a:ea typeface="Calibri"/>
                        <a:cs typeface="Times New Roman"/>
                      </a:endParaRPr>
                    </a:p>
                  </a:txBody>
                  <a:tcPr marL="60312" marR="60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No. of S. aureus CFU/g</a:t>
                      </a:r>
                      <a:endParaRPr lang="id-ID" sz="1800">
                        <a:latin typeface="Book Antiqua"/>
                        <a:ea typeface="Calibri"/>
                        <a:cs typeface="Times New Roman"/>
                      </a:endParaRPr>
                    </a:p>
                  </a:txBody>
                  <a:tcPr marL="60312" marR="60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 Positive for SE</a:t>
                      </a:r>
                      <a:endParaRPr lang="id-ID" sz="1800">
                        <a:latin typeface="Book Antiqua"/>
                        <a:ea typeface="Calibri"/>
                        <a:cs typeface="Times New Roman"/>
                      </a:endParaRPr>
                    </a:p>
                  </a:txBody>
                  <a:tcPr marL="60312" marR="60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Reference</a:t>
                      </a:r>
                      <a:endParaRPr lang="id-ID" sz="1800">
                        <a:latin typeface="Book Antiqua"/>
                        <a:ea typeface="Calibri"/>
                        <a:cs typeface="Times New Roman"/>
                      </a:endParaRPr>
                    </a:p>
                  </a:txBody>
                  <a:tcPr marL="60312" marR="60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54131">
                <a:tc>
                  <a:txBody>
                    <a:bodyPr/>
                    <a:lstStyle/>
                    <a:p>
                      <a:pPr>
                        <a:lnSpc>
                          <a:spcPct val="115000"/>
                        </a:lnSpc>
                        <a:spcAft>
                          <a:spcPts val="0"/>
                        </a:spcAft>
                      </a:pPr>
                      <a:r>
                        <a:rPr lang="id-ID" sz="1800">
                          <a:latin typeface="Tahoma"/>
                          <a:ea typeface="Calibri"/>
                          <a:cs typeface="Times New Roman"/>
                        </a:rPr>
                        <a:t>Raw meat</a:t>
                      </a:r>
                      <a:endParaRPr lang="id-ID" sz="1800">
                        <a:latin typeface="Book Antiqua"/>
                        <a:ea typeface="Calibri"/>
                        <a:cs typeface="Times New Roman"/>
                      </a:endParaRPr>
                    </a:p>
                  </a:txBody>
                  <a:tcPr marL="60312" marR="60312" marT="0" marB="0">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139</a:t>
                      </a:r>
                      <a:endParaRPr lang="id-ID" sz="1800">
                        <a:latin typeface="Book Antiqua"/>
                        <a:ea typeface="Calibri"/>
                        <a:cs typeface="Times New Roman"/>
                      </a:endParaRPr>
                    </a:p>
                  </a:txBody>
                  <a:tcPr marL="60312" marR="60312" marT="0" marB="0">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2.8</a:t>
                      </a:r>
                      <a:endParaRPr lang="id-ID" sz="1800">
                        <a:latin typeface="Book Antiqua"/>
                        <a:ea typeface="Calibri"/>
                        <a:cs typeface="Times New Roman"/>
                      </a:endParaRPr>
                    </a:p>
                  </a:txBody>
                  <a:tcPr marL="60312" marR="60312" marT="0" marB="0">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NA</a:t>
                      </a:r>
                      <a:endParaRPr lang="id-ID" sz="1800">
                        <a:latin typeface="Book Antiqua"/>
                        <a:ea typeface="Calibri"/>
                        <a:cs typeface="Times New Roman"/>
                      </a:endParaRPr>
                    </a:p>
                  </a:txBody>
                  <a:tcPr marL="60312" marR="60312" marT="0" marB="0">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7.8</a:t>
                      </a:r>
                      <a:endParaRPr lang="id-ID" sz="1800">
                        <a:latin typeface="Book Antiqua"/>
                        <a:ea typeface="Calibri"/>
                        <a:cs typeface="Times New Roman"/>
                      </a:endParaRPr>
                    </a:p>
                  </a:txBody>
                  <a:tcPr marL="60312" marR="60312" marT="0" marB="0">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Moon et al. (2007)</a:t>
                      </a:r>
                      <a:endParaRPr lang="id-ID" sz="1800">
                        <a:latin typeface="Book Antiqua"/>
                        <a:ea typeface="Calibri"/>
                        <a:cs typeface="Times New Roman"/>
                      </a:endParaRPr>
                    </a:p>
                  </a:txBody>
                  <a:tcPr marL="60312" marR="60312" marT="0" marB="0">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r>
              <a:tr h="154131">
                <a:tc>
                  <a:txBody>
                    <a:bodyPr/>
                    <a:lstStyle/>
                    <a:p>
                      <a:pPr>
                        <a:lnSpc>
                          <a:spcPct val="115000"/>
                        </a:lnSpc>
                        <a:spcAft>
                          <a:spcPts val="0"/>
                        </a:spcAft>
                      </a:pPr>
                      <a:r>
                        <a:rPr lang="id-ID" sz="1800">
                          <a:latin typeface="Tahoma"/>
                          <a:ea typeface="Calibri"/>
                          <a:cs typeface="Times New Roman"/>
                        </a:rPr>
                        <a:t>Raw milk</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714</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7.9</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NA</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31.8</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Moon et al. (2007)</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r>
              <a:tr h="154131">
                <a:tc>
                  <a:txBody>
                    <a:bodyPr/>
                    <a:lstStyle/>
                    <a:p>
                      <a:pPr>
                        <a:lnSpc>
                          <a:spcPct val="115000"/>
                        </a:lnSpc>
                        <a:spcAft>
                          <a:spcPts val="0"/>
                        </a:spcAft>
                      </a:pPr>
                      <a:r>
                        <a:rPr lang="id-ID" sz="1800">
                          <a:latin typeface="Tahoma"/>
                          <a:ea typeface="Calibri"/>
                          <a:cs typeface="Times New Roman"/>
                        </a:rPr>
                        <a:t>Frozen prawn</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46</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23.9</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&gt;3</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NA</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Sanjeev et al. (1987)</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r>
              <a:tr h="154131">
                <a:tc>
                  <a:txBody>
                    <a:bodyPr/>
                    <a:lstStyle/>
                    <a:p>
                      <a:pPr>
                        <a:lnSpc>
                          <a:spcPct val="115000"/>
                        </a:lnSpc>
                        <a:spcAft>
                          <a:spcPts val="0"/>
                        </a:spcAft>
                      </a:pPr>
                      <a:r>
                        <a:rPr lang="id-ID" sz="1800">
                          <a:latin typeface="Tahoma"/>
                          <a:ea typeface="Calibri"/>
                          <a:cs typeface="Times New Roman"/>
                        </a:rPr>
                        <a:t>Shrimp</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1,468</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27</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&gt;3</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NA</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Swartzentruber et al. (1980)</a:t>
                      </a:r>
                      <a:endParaRPr lang="id-ID" sz="1800">
                        <a:latin typeface="Book Antiqua"/>
                        <a:ea typeface="Calibri"/>
                        <a:cs typeface="Times New Roman"/>
                      </a:endParaRPr>
                    </a:p>
                  </a:txBody>
                  <a:tcPr marL="60312" marR="60312" marT="0" marB="0">
                    <a:lnL>
                      <a:noFill/>
                    </a:lnL>
                    <a:lnR>
                      <a:noFill/>
                    </a:lnR>
                    <a:lnT>
                      <a:noFill/>
                    </a:lnT>
                    <a:lnB>
                      <a:noFill/>
                    </a:lnB>
                    <a:solidFill>
                      <a:schemeClr val="accent5">
                        <a:lumMod val="40000"/>
                        <a:lumOff val="60000"/>
                      </a:schemeClr>
                    </a:solidFill>
                  </a:tcPr>
                </a:tc>
              </a:tr>
              <a:tr h="154131">
                <a:tc>
                  <a:txBody>
                    <a:bodyPr/>
                    <a:lstStyle/>
                    <a:p>
                      <a:pPr>
                        <a:lnSpc>
                          <a:spcPct val="115000"/>
                        </a:lnSpc>
                        <a:spcAft>
                          <a:spcPts val="0"/>
                        </a:spcAft>
                      </a:pPr>
                      <a:r>
                        <a:rPr lang="id-ID" sz="1800">
                          <a:latin typeface="Tahoma"/>
                          <a:ea typeface="Calibri"/>
                          <a:cs typeface="Times New Roman"/>
                        </a:rPr>
                        <a:t>Ready-to-eat fast food</a:t>
                      </a:r>
                      <a:endParaRPr lang="id-ID" sz="1800">
                        <a:latin typeface="Book Antiqua"/>
                        <a:ea typeface="Calibri"/>
                        <a:cs typeface="Times New Roman"/>
                      </a:endParaRPr>
                    </a:p>
                  </a:txBody>
                  <a:tcPr marL="60312" marR="60312" marT="0" marB="0">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3,332</a:t>
                      </a:r>
                      <a:endParaRPr lang="id-ID" sz="1800">
                        <a:latin typeface="Book Antiqua"/>
                        <a:ea typeface="Calibri"/>
                        <a:cs typeface="Times New Roman"/>
                      </a:endParaRPr>
                    </a:p>
                  </a:txBody>
                  <a:tcPr marL="60312" marR="60312" marT="0" marB="0">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8.6</a:t>
                      </a:r>
                      <a:endParaRPr lang="id-ID" sz="1800">
                        <a:latin typeface="Book Antiqua"/>
                        <a:ea typeface="Calibri"/>
                        <a:cs typeface="Times New Roman"/>
                      </a:endParaRPr>
                    </a:p>
                  </a:txBody>
                  <a:tcPr marL="60312" marR="60312" marT="0" marB="0">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NA</a:t>
                      </a:r>
                      <a:endParaRPr lang="id-ID" sz="1800">
                        <a:latin typeface="Book Antiqua"/>
                        <a:ea typeface="Calibri"/>
                        <a:cs typeface="Times New Roman"/>
                      </a:endParaRPr>
                    </a:p>
                  </a:txBody>
                  <a:tcPr marL="60312" marR="60312" marT="0" marB="0">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a:latin typeface="Tahoma"/>
                          <a:ea typeface="Calibri"/>
                          <a:cs typeface="Times New Roman"/>
                        </a:rPr>
                        <a:t>47</a:t>
                      </a:r>
                      <a:endParaRPr lang="id-ID" sz="1800">
                        <a:latin typeface="Book Antiqua"/>
                        <a:ea typeface="Calibri"/>
                        <a:cs typeface="Times New Roman"/>
                      </a:endParaRPr>
                    </a:p>
                  </a:txBody>
                  <a:tcPr marL="60312" marR="60312" marT="0" marB="0">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id-ID" sz="1800" dirty="0">
                          <a:latin typeface="Tahoma"/>
                          <a:ea typeface="Calibri"/>
                          <a:cs typeface="Times New Roman"/>
                        </a:rPr>
                        <a:t>Oh et al. (2007)</a:t>
                      </a:r>
                      <a:endParaRPr lang="id-ID" sz="1800" dirty="0">
                        <a:latin typeface="Book Antiqua"/>
                        <a:ea typeface="Calibri"/>
                        <a:cs typeface="Times New Roman"/>
                      </a:endParaRPr>
                    </a:p>
                  </a:txBody>
                  <a:tcPr marL="60312" marR="60312" marT="0" marB="0">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79915" name="TextBox 4"/>
          <p:cNvSpPr txBox="1">
            <a:spLocks noChangeArrowheads="1"/>
          </p:cNvSpPr>
          <p:nvPr/>
        </p:nvSpPr>
        <p:spPr bwMode="auto">
          <a:xfrm>
            <a:off x="357188" y="5572125"/>
            <a:ext cx="3173412" cy="369888"/>
          </a:xfrm>
          <a:prstGeom prst="rect">
            <a:avLst/>
          </a:prstGeom>
          <a:noFill/>
          <a:ln w="9525">
            <a:noFill/>
            <a:miter lim="800000"/>
            <a:headEnd/>
            <a:tailEnd/>
          </a:ln>
        </p:spPr>
        <p:txBody>
          <a:bodyPr wrap="none">
            <a:spAutoFit/>
          </a:bodyPr>
          <a:lstStyle/>
          <a:p>
            <a:r>
              <a:rPr lang="id-ID" b="1"/>
              <a:t>Source: Seo &amp; Bohac, 2010</a:t>
            </a:r>
            <a:endParaRPr lang="en-US" b="1"/>
          </a:p>
        </p:txBody>
      </p:sp>
      <p:grpSp>
        <p:nvGrpSpPr>
          <p:cNvPr id="79916" name="Group 10"/>
          <p:cNvGrpSpPr>
            <a:grpSpLocks/>
          </p:cNvGrpSpPr>
          <p:nvPr/>
        </p:nvGrpSpPr>
        <p:grpSpPr bwMode="auto">
          <a:xfrm>
            <a:off x="0" y="6500813"/>
            <a:ext cx="9144000" cy="357187"/>
            <a:chOff x="0" y="6500834"/>
            <a:chExt cx="9144000" cy="357166"/>
          </a:xfrm>
        </p:grpSpPr>
        <p:sp>
          <p:nvSpPr>
            <p:cNvPr id="6" name="Rectangle 5"/>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79918"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686800" cy="838200"/>
          </a:xfrm>
        </p:spPr>
        <p:txBody>
          <a:bodyPr>
            <a:normAutofit fontScale="90000"/>
          </a:bodyPr>
          <a:lstStyle/>
          <a:p>
            <a:pPr algn="ctr">
              <a:defRPr/>
            </a:pPr>
            <a:r>
              <a:rPr lang="id-ID" dirty="0" smtClean="0">
                <a:solidFill>
                  <a:srgbClr val="0070C0"/>
                </a:solidFill>
              </a:rPr>
              <a:t>Food associated with outbreak of                     </a:t>
            </a:r>
            <a:r>
              <a:rPr lang="id-ID" i="1" dirty="0" smtClean="0">
                <a:solidFill>
                  <a:srgbClr val="0070C0"/>
                </a:solidFill>
              </a:rPr>
              <a:t>S. </a:t>
            </a:r>
            <a:r>
              <a:rPr lang="id-ID" i="1" cap="none" dirty="0" smtClean="0">
                <a:solidFill>
                  <a:srgbClr val="0070C0"/>
                </a:solidFill>
              </a:rPr>
              <a:t>aureus</a:t>
            </a:r>
            <a:endParaRPr lang="en-US" i="1" dirty="0">
              <a:solidFill>
                <a:srgbClr val="0070C0"/>
              </a:solidFill>
            </a:endParaRPr>
          </a:p>
        </p:txBody>
      </p:sp>
      <p:sp>
        <p:nvSpPr>
          <p:cNvPr id="80899" name="Content Placeholder 2"/>
          <p:cNvSpPr>
            <a:spLocks noGrp="1"/>
          </p:cNvSpPr>
          <p:nvPr>
            <p:ph idx="1"/>
          </p:nvPr>
        </p:nvSpPr>
        <p:spPr/>
        <p:txBody>
          <a:bodyPr/>
          <a:lstStyle/>
          <a:p>
            <a:r>
              <a:rPr lang="id-ID" sz="2600" smtClean="0"/>
              <a:t>Cooked meats &amp; meat products</a:t>
            </a:r>
          </a:p>
          <a:p>
            <a:r>
              <a:rPr lang="id-ID" sz="2600" smtClean="0"/>
              <a:t>Foods containing milk of cream</a:t>
            </a:r>
          </a:p>
          <a:p>
            <a:r>
              <a:rPr lang="id-ID" sz="2600" smtClean="0"/>
              <a:t>Poultry meat &amp; meat products</a:t>
            </a:r>
          </a:p>
          <a:p>
            <a:r>
              <a:rPr lang="id-ID" sz="2600" smtClean="0"/>
              <a:t>Pre-cooked fish &amp; fish products</a:t>
            </a:r>
          </a:p>
          <a:p>
            <a:r>
              <a:rPr lang="id-ID" sz="2600" smtClean="0"/>
              <a:t>Pre-cooked crusaceans</a:t>
            </a:r>
          </a:p>
          <a:p>
            <a:r>
              <a:rPr lang="id-ID" sz="2600" smtClean="0"/>
              <a:t>Gelatine glazes</a:t>
            </a:r>
          </a:p>
          <a:p>
            <a:r>
              <a:rPr lang="id-ID" sz="2600" smtClean="0"/>
              <a:t>Canned food</a:t>
            </a:r>
          </a:p>
          <a:p>
            <a:r>
              <a:rPr lang="id-ID" sz="2600" smtClean="0"/>
              <a:t>pasta</a:t>
            </a:r>
            <a:endParaRPr lang="en-US" sz="2600" smtClean="0"/>
          </a:p>
        </p:txBody>
      </p:sp>
      <p:grpSp>
        <p:nvGrpSpPr>
          <p:cNvPr id="80900"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0902"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defRPr/>
            </a:pPr>
            <a:r>
              <a:rPr lang="id-ID" dirty="0" smtClean="0"/>
              <a:t>QUESTIONS</a:t>
            </a:r>
            <a:endParaRPr lang="en-US" dirty="0"/>
          </a:p>
        </p:txBody>
      </p:sp>
      <p:sp>
        <p:nvSpPr>
          <p:cNvPr id="6" name="Content Placeholder 2"/>
          <p:cNvSpPr txBox="1">
            <a:spLocks/>
          </p:cNvSpPr>
          <p:nvPr/>
        </p:nvSpPr>
        <p:spPr bwMode="auto">
          <a:xfrm>
            <a:off x="457200" y="1706563"/>
            <a:ext cx="8686800" cy="4525962"/>
          </a:xfrm>
          <a:prstGeom prst="rect">
            <a:avLst/>
          </a:prstGeom>
          <a:noFill/>
          <a:ln w="9525">
            <a:noFill/>
            <a:miter lim="800000"/>
            <a:headEnd/>
            <a:tailEnd/>
          </a:ln>
        </p:spPr>
        <p:txBody>
          <a:bodyPr/>
          <a:lstStyle/>
          <a:p>
            <a:pPr marL="342900" indent="-342900">
              <a:spcBef>
                <a:spcPct val="20000"/>
              </a:spcBef>
              <a:buClr>
                <a:schemeClr val="accent1"/>
              </a:buClr>
              <a:buSzPct val="70000"/>
              <a:buFont typeface="Wingdings 2" pitchFamily="18" charset="2"/>
              <a:buChar char=""/>
              <a:defRPr/>
            </a:pPr>
            <a:r>
              <a:rPr lang="en-US" sz="3200" dirty="0">
                <a:solidFill>
                  <a:schemeClr val="tx2"/>
                </a:solidFill>
                <a:latin typeface="+mn-lt"/>
              </a:rPr>
              <a:t>Please mention </a:t>
            </a:r>
            <a:r>
              <a:rPr lang="id-ID" sz="3200" dirty="0">
                <a:solidFill>
                  <a:schemeClr val="tx2"/>
                </a:solidFill>
                <a:latin typeface="+mn-lt"/>
              </a:rPr>
              <a:t>characteristic of </a:t>
            </a:r>
            <a:r>
              <a:rPr lang="id-ID" sz="3200" i="1" dirty="0">
                <a:solidFill>
                  <a:schemeClr val="tx2"/>
                </a:solidFill>
                <a:latin typeface="+mn-lt"/>
              </a:rPr>
              <a:t>C. botulinum</a:t>
            </a:r>
            <a:r>
              <a:rPr lang="id-ID" sz="3200" dirty="0">
                <a:solidFill>
                  <a:schemeClr val="tx2"/>
                </a:solidFill>
                <a:latin typeface="+mn-lt"/>
              </a:rPr>
              <a:t>? </a:t>
            </a:r>
            <a:endParaRPr lang="en-US" sz="3200" dirty="0">
              <a:solidFill>
                <a:schemeClr val="tx2"/>
              </a:solidFill>
              <a:latin typeface="+mn-lt"/>
            </a:endParaRPr>
          </a:p>
          <a:p>
            <a:pPr marL="342900" indent="-342900">
              <a:spcBef>
                <a:spcPct val="20000"/>
              </a:spcBef>
              <a:buClr>
                <a:schemeClr val="accent1"/>
              </a:buClr>
              <a:buSzPct val="70000"/>
              <a:buFont typeface="Wingdings 2" pitchFamily="18" charset="2"/>
              <a:buChar char=""/>
              <a:defRPr/>
            </a:pPr>
            <a:r>
              <a:rPr lang="en-US" sz="3200" dirty="0">
                <a:solidFill>
                  <a:schemeClr val="tx2"/>
                </a:solidFill>
                <a:latin typeface="+mn-lt"/>
              </a:rPr>
              <a:t>What </a:t>
            </a:r>
            <a:r>
              <a:rPr lang="id-ID" sz="3200" dirty="0">
                <a:solidFill>
                  <a:schemeClr val="tx2"/>
                </a:solidFill>
                <a:latin typeface="+mn-lt"/>
              </a:rPr>
              <a:t>happen when butulinum toxin ingested?</a:t>
            </a:r>
          </a:p>
          <a:p>
            <a:pPr marL="342900" indent="-342900">
              <a:spcBef>
                <a:spcPct val="20000"/>
              </a:spcBef>
              <a:buClr>
                <a:schemeClr val="accent1"/>
              </a:buClr>
              <a:buSzPct val="70000"/>
              <a:buFont typeface="Wingdings 2" pitchFamily="18" charset="2"/>
              <a:buChar char=""/>
              <a:defRPr/>
            </a:pPr>
            <a:r>
              <a:rPr lang="id-ID" sz="3200" dirty="0">
                <a:solidFill>
                  <a:schemeClr val="tx2"/>
                </a:solidFill>
                <a:latin typeface="+mn-lt"/>
              </a:rPr>
              <a:t>Please explain about </a:t>
            </a:r>
            <a:r>
              <a:rPr lang="id-ID" sz="3200" i="1" dirty="0">
                <a:solidFill>
                  <a:schemeClr val="tx2"/>
                </a:solidFill>
                <a:latin typeface="+mn-lt"/>
              </a:rPr>
              <a:t>E. coli</a:t>
            </a:r>
            <a:r>
              <a:rPr lang="id-ID" sz="3200" dirty="0">
                <a:solidFill>
                  <a:schemeClr val="tx2"/>
                </a:solidFill>
                <a:latin typeface="+mn-lt"/>
              </a:rPr>
              <a:t> based on your knowledge</a:t>
            </a:r>
            <a:r>
              <a:rPr lang="en-US" sz="3200" dirty="0">
                <a:solidFill>
                  <a:schemeClr val="tx2"/>
                </a:solidFill>
                <a:latin typeface="+mn-lt"/>
              </a:rPr>
              <a:t>? </a:t>
            </a:r>
          </a:p>
          <a:p>
            <a:pPr marL="342900" indent="-342900">
              <a:spcBef>
                <a:spcPct val="20000"/>
              </a:spcBef>
              <a:buClr>
                <a:schemeClr val="accent1"/>
              </a:buClr>
              <a:buSzPct val="70000"/>
              <a:buFont typeface="Wingdings 2" pitchFamily="18" charset="2"/>
              <a:buNone/>
              <a:defRPr/>
            </a:pPr>
            <a:endParaRPr lang="en-US" sz="3200" dirty="0">
              <a:solidFill>
                <a:schemeClr val="tx2"/>
              </a:solidFill>
              <a:latin typeface="+mn-lt"/>
            </a:endParaRPr>
          </a:p>
          <a:p>
            <a:pPr marL="342900" indent="-342900">
              <a:spcBef>
                <a:spcPct val="20000"/>
              </a:spcBef>
              <a:buClr>
                <a:schemeClr val="accent1"/>
              </a:buClr>
              <a:buSzPct val="70000"/>
              <a:buFont typeface="Wingdings 2" pitchFamily="18" charset="2"/>
              <a:buNone/>
              <a:defRPr/>
            </a:pPr>
            <a:r>
              <a:rPr lang="en-US" sz="3200" dirty="0">
                <a:solidFill>
                  <a:schemeClr val="tx2"/>
                </a:solidFill>
                <a:latin typeface="+mn-lt"/>
              </a:rPr>
              <a:t>Please answer those questions for 10 minutes.</a:t>
            </a:r>
          </a:p>
          <a:p>
            <a:pPr marL="342900" indent="-342900">
              <a:spcBef>
                <a:spcPct val="20000"/>
              </a:spcBef>
              <a:buClr>
                <a:schemeClr val="accent1"/>
              </a:buClr>
              <a:buSzPct val="70000"/>
              <a:buFont typeface="Wingdings 2" pitchFamily="18" charset="2"/>
              <a:buChar char=""/>
              <a:defRPr/>
            </a:pPr>
            <a:endParaRPr lang="en-US" sz="3200" dirty="0">
              <a:solidFill>
                <a:schemeClr val="tx2"/>
              </a:solidFill>
              <a:latin typeface="+mn-lt"/>
            </a:endParaRPr>
          </a:p>
          <a:p>
            <a:pPr marL="342900" indent="-342900">
              <a:spcBef>
                <a:spcPct val="20000"/>
              </a:spcBef>
              <a:buClr>
                <a:schemeClr val="accent1"/>
              </a:buClr>
              <a:buSzPct val="70000"/>
              <a:buFont typeface="Wingdings 2" pitchFamily="18" charset="2"/>
              <a:buChar char=""/>
              <a:defRPr/>
            </a:pPr>
            <a:endParaRPr lang="en-US" sz="3200"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0070C0"/>
                </a:solidFill>
              </a:rPr>
              <a:t>Prevention of outbreak of </a:t>
            </a:r>
            <a:r>
              <a:rPr lang="id-ID" i="1" dirty="0" smtClean="0">
                <a:solidFill>
                  <a:srgbClr val="0070C0"/>
                </a:solidFill>
              </a:rPr>
              <a:t>S. </a:t>
            </a:r>
            <a:r>
              <a:rPr lang="id-ID" i="1" cap="none" dirty="0" smtClean="0">
                <a:solidFill>
                  <a:srgbClr val="0070C0"/>
                </a:solidFill>
              </a:rPr>
              <a:t>aureus</a:t>
            </a:r>
            <a:endParaRPr lang="en-US" i="1" dirty="0">
              <a:solidFill>
                <a:srgbClr val="0070C0"/>
              </a:solidFill>
            </a:endParaRPr>
          </a:p>
        </p:txBody>
      </p:sp>
      <p:sp>
        <p:nvSpPr>
          <p:cNvPr id="81923" name="Content Placeholder 2"/>
          <p:cNvSpPr>
            <a:spLocks noGrp="1"/>
          </p:cNvSpPr>
          <p:nvPr>
            <p:ph idx="1"/>
          </p:nvPr>
        </p:nvSpPr>
        <p:spPr>
          <a:xfrm>
            <a:off x="304800" y="1357313"/>
            <a:ext cx="8686800" cy="4525962"/>
          </a:xfrm>
        </p:spPr>
        <p:txBody>
          <a:bodyPr/>
          <a:lstStyle/>
          <a:p>
            <a:r>
              <a:rPr lang="id-ID" sz="2600" smtClean="0"/>
              <a:t>Avoid direct handling of foods (use tongs / gloves)</a:t>
            </a:r>
          </a:p>
          <a:p>
            <a:r>
              <a:rPr lang="id-ID" sz="2600" smtClean="0"/>
              <a:t>Ensure that raw materials used 4 the prodution of high risk foods are kept refrigerated b4 used.</a:t>
            </a:r>
          </a:p>
          <a:p>
            <a:r>
              <a:rPr lang="id-ID" sz="2600" smtClean="0"/>
              <a:t>Ensure that high risk foods are rapidly cooled to below 5</a:t>
            </a:r>
            <a:r>
              <a:rPr lang="id-ID" sz="2600" baseline="30000" smtClean="0"/>
              <a:t>o</a:t>
            </a:r>
            <a:r>
              <a:rPr lang="id-ID" sz="2600" smtClean="0"/>
              <a:t>C after cooking.</a:t>
            </a:r>
          </a:p>
          <a:p>
            <a:r>
              <a:rPr lang="id-ID" sz="2600" smtClean="0"/>
              <a:t>Ensure that gigh-risk foods are refrigerate until ready to use.</a:t>
            </a:r>
          </a:p>
          <a:p>
            <a:r>
              <a:rPr lang="id-ID" sz="2600" smtClean="0"/>
              <a:t>Good personal hygiene.</a:t>
            </a:r>
          </a:p>
          <a:p>
            <a:r>
              <a:rPr lang="id-ID" sz="2600" smtClean="0"/>
              <a:t>Cover cust / wounds with waterproof dressing</a:t>
            </a:r>
          </a:p>
          <a:p>
            <a:r>
              <a:rPr lang="id-ID" sz="2600" smtClean="0"/>
              <a:t>Exclude anyone coughing, sneezing / septics cuts / boil from food handling.</a:t>
            </a:r>
          </a:p>
          <a:p>
            <a:endParaRPr lang="en-US" sz="2600" smtClean="0"/>
          </a:p>
        </p:txBody>
      </p:sp>
      <p:grpSp>
        <p:nvGrpSpPr>
          <p:cNvPr id="81924"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1926"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E_ coli 5.jpg"/>
          <p:cNvPicPr>
            <a:picLocks noGrp="1" noChangeAspect="1"/>
          </p:cNvPicPr>
          <p:nvPr>
            <p:ph type="pic" idx="1"/>
          </p:nvPr>
        </p:nvPicPr>
        <p:blipFill>
          <a:blip r:embed="rId2"/>
          <a:srcRect t="2789" b="2789"/>
          <a:stretch>
            <a:fillRect/>
          </a:stretch>
        </p:blipFill>
        <p:spPr>
          <a:prstGeom prst="ellipse">
            <a:avLst/>
          </a:prstGeom>
          <a:ln>
            <a:noFill/>
          </a:ln>
          <a:effectLst>
            <a:softEdge rad="112500"/>
          </a:effectLst>
        </p:spPr>
      </p:pic>
      <p:sp>
        <p:nvSpPr>
          <p:cNvPr id="4" name="Title 3"/>
          <p:cNvSpPr>
            <a:spLocks noGrp="1"/>
          </p:cNvSpPr>
          <p:nvPr>
            <p:ph type="title"/>
          </p:nvPr>
        </p:nvSpPr>
        <p:spPr/>
        <p:txBody>
          <a:bodyPr>
            <a:noAutofit/>
          </a:bodyPr>
          <a:lstStyle/>
          <a:p>
            <a:pPr>
              <a:defRPr/>
            </a:pPr>
            <a:r>
              <a:rPr lang="id-ID" sz="3600" i="1" dirty="0" smtClean="0">
                <a:solidFill>
                  <a:srgbClr val="FD5E4D"/>
                </a:solidFill>
              </a:rPr>
              <a:t>ESCHERICHIA COLI</a:t>
            </a:r>
            <a:endParaRPr lang="en-US" sz="3600" i="1" dirty="0">
              <a:solidFill>
                <a:srgbClr val="FD5E4D"/>
              </a:solidFill>
            </a:endParaRPr>
          </a:p>
        </p:txBody>
      </p:sp>
      <p:sp>
        <p:nvSpPr>
          <p:cNvPr id="82948" name="Text Placeholder 5"/>
          <p:cNvSpPr>
            <a:spLocks noGrp="1"/>
          </p:cNvSpPr>
          <p:nvPr>
            <p:ph type="body" sz="half" idx="2"/>
          </p:nvPr>
        </p:nvSpPr>
        <p:spPr>
          <a:xfrm>
            <a:off x="381000" y="5532438"/>
            <a:ext cx="5867400" cy="768350"/>
          </a:xfrm>
        </p:spPr>
        <p:txBody>
          <a:bodyPr/>
          <a:lstStyle/>
          <a:p>
            <a:endParaRPr lang="id-ID" smtClean="0"/>
          </a:p>
        </p:txBody>
      </p:sp>
      <p:grpSp>
        <p:nvGrpSpPr>
          <p:cNvPr id="82949" name="Group 10"/>
          <p:cNvGrpSpPr>
            <a:grpSpLocks/>
          </p:cNvGrpSpPr>
          <p:nvPr/>
        </p:nvGrpSpPr>
        <p:grpSpPr bwMode="auto">
          <a:xfrm>
            <a:off x="0" y="6500813"/>
            <a:ext cx="9144000" cy="357187"/>
            <a:chOff x="0" y="6500834"/>
            <a:chExt cx="9144000" cy="357166"/>
          </a:xfrm>
        </p:grpSpPr>
        <p:sp>
          <p:nvSpPr>
            <p:cNvPr id="6" name="Rectangle 5"/>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2951" name="Picture 2"/>
            <p:cNvPicPr>
              <a:picLocks noChangeAspect="1" noChangeArrowheads="1"/>
            </p:cNvPicPr>
            <p:nvPr/>
          </p:nvPicPr>
          <p:blipFill>
            <a:blip r:embed="rId3"/>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defRPr/>
            </a:pPr>
            <a:r>
              <a:rPr lang="id-ID" dirty="0" smtClean="0">
                <a:solidFill>
                  <a:srgbClr val="FD5E4D"/>
                </a:solidFill>
              </a:rPr>
              <a:t>The characteristic of organism</a:t>
            </a:r>
            <a:endParaRPr lang="en-US" dirty="0">
              <a:solidFill>
                <a:srgbClr val="FD5E4D"/>
              </a:solidFill>
            </a:endParaRPr>
          </a:p>
        </p:txBody>
      </p:sp>
      <p:sp>
        <p:nvSpPr>
          <p:cNvPr id="83971" name="Content Placeholder 5"/>
          <p:cNvSpPr>
            <a:spLocks noGrp="1"/>
          </p:cNvSpPr>
          <p:nvPr>
            <p:ph idx="1"/>
          </p:nvPr>
        </p:nvSpPr>
        <p:spPr>
          <a:xfrm>
            <a:off x="304800" y="1554163"/>
            <a:ext cx="6267450" cy="4525962"/>
          </a:xfrm>
        </p:spPr>
        <p:txBody>
          <a:bodyPr/>
          <a:lstStyle/>
          <a:p>
            <a:r>
              <a:rPr lang="id-ID" sz="2400" smtClean="0"/>
              <a:t>Gram negative rod.</a:t>
            </a:r>
          </a:p>
          <a:p>
            <a:r>
              <a:rPr lang="id-ID" sz="2400" smtClean="0"/>
              <a:t>Member family </a:t>
            </a:r>
            <a:r>
              <a:rPr lang="id-ID" sz="2400" i="1" smtClean="0"/>
              <a:t>Enterobacteriaceae </a:t>
            </a:r>
            <a:r>
              <a:rPr lang="id-ID" sz="2400" smtClean="0"/>
              <a:t>family.</a:t>
            </a:r>
          </a:p>
          <a:p>
            <a:r>
              <a:rPr lang="id-ID" sz="2400" smtClean="0"/>
              <a:t>Able to adapt &amp; colonize a diverse array of environment &amp; the gastrointestinal (GI)</a:t>
            </a:r>
          </a:p>
          <a:p>
            <a:r>
              <a:rPr lang="id-ID" sz="2400" i="1" smtClean="0"/>
              <a:t>E. coli</a:t>
            </a:r>
            <a:r>
              <a:rPr lang="id-ID" sz="2400" smtClean="0"/>
              <a:t> bacteria are mesophilic organism</a:t>
            </a:r>
          </a:p>
          <a:p>
            <a:r>
              <a:rPr lang="id-ID" sz="2400" i="1" smtClean="0"/>
              <a:t>E. coli</a:t>
            </a:r>
            <a:r>
              <a:rPr lang="id-ID" sz="2400" smtClean="0"/>
              <a:t> able to grow at temperature of 10-40</a:t>
            </a:r>
            <a:r>
              <a:rPr lang="id-ID" sz="2400" baseline="30000" smtClean="0"/>
              <a:t>o</a:t>
            </a:r>
            <a:r>
              <a:rPr lang="id-ID" sz="2400" smtClean="0"/>
              <a:t>C with optimum tempt 37</a:t>
            </a:r>
            <a:r>
              <a:rPr lang="id-ID" sz="2400" baseline="30000" smtClean="0"/>
              <a:t>o</a:t>
            </a:r>
            <a:r>
              <a:rPr lang="id-ID" sz="2400" smtClean="0"/>
              <a:t>C</a:t>
            </a:r>
          </a:p>
          <a:p>
            <a:r>
              <a:rPr lang="id-ID" sz="2400" smtClean="0"/>
              <a:t>Pathogen can replicate pH values of 4 – 10 &amp; in the presence up t 8% NaCl.</a:t>
            </a:r>
          </a:p>
          <a:p>
            <a:r>
              <a:rPr lang="id-ID" sz="2400" smtClean="0"/>
              <a:t>Most strains of </a:t>
            </a:r>
            <a:r>
              <a:rPr lang="id-ID" sz="2400" i="1" smtClean="0"/>
              <a:t>E.coli</a:t>
            </a:r>
            <a:r>
              <a:rPr lang="id-ID" sz="2400" smtClean="0"/>
              <a:t> are not human pathogen  </a:t>
            </a:r>
            <a:endParaRPr lang="en-US" sz="2400" smtClean="0"/>
          </a:p>
        </p:txBody>
      </p:sp>
      <p:pic>
        <p:nvPicPr>
          <p:cNvPr id="83972" name="Picture 4" descr="E:\Kuliah\Semester Ganjil\Toksikologi\E_ coli 4.jpg"/>
          <p:cNvPicPr>
            <a:picLocks noChangeAspect="1" noChangeArrowheads="1"/>
          </p:cNvPicPr>
          <p:nvPr/>
        </p:nvPicPr>
        <p:blipFill>
          <a:blip r:embed="rId2"/>
          <a:srcRect/>
          <a:stretch>
            <a:fillRect/>
          </a:stretch>
        </p:blipFill>
        <p:spPr bwMode="auto">
          <a:xfrm>
            <a:off x="7315200" y="1214438"/>
            <a:ext cx="1828800" cy="1527175"/>
          </a:xfrm>
          <a:prstGeom prst="rect">
            <a:avLst/>
          </a:prstGeom>
          <a:noFill/>
          <a:ln w="9525">
            <a:noFill/>
            <a:miter lim="800000"/>
            <a:headEnd/>
            <a:tailEnd/>
          </a:ln>
        </p:spPr>
      </p:pic>
      <p:pic>
        <p:nvPicPr>
          <p:cNvPr id="83973" name="Picture 5" descr="E:\Kuliah\Semester Ganjil\Toksikologi\E_ coli 1.jpg"/>
          <p:cNvPicPr>
            <a:picLocks noChangeAspect="1" noChangeArrowheads="1"/>
          </p:cNvPicPr>
          <p:nvPr/>
        </p:nvPicPr>
        <p:blipFill>
          <a:blip r:embed="rId3"/>
          <a:srcRect/>
          <a:stretch>
            <a:fillRect/>
          </a:stretch>
        </p:blipFill>
        <p:spPr bwMode="auto">
          <a:xfrm>
            <a:off x="6496050" y="2643188"/>
            <a:ext cx="1933575" cy="1746250"/>
          </a:xfrm>
          <a:prstGeom prst="rect">
            <a:avLst/>
          </a:prstGeom>
          <a:noFill/>
          <a:ln w="9525">
            <a:noFill/>
            <a:miter lim="800000"/>
            <a:headEnd/>
            <a:tailEnd/>
          </a:ln>
        </p:spPr>
      </p:pic>
      <p:pic>
        <p:nvPicPr>
          <p:cNvPr id="83974" name="Picture 6" descr="E:\Kuliah\Semester Ganjil\Toksikologi\E_ coli 6.jpg"/>
          <p:cNvPicPr>
            <a:picLocks noChangeAspect="1" noChangeArrowheads="1"/>
          </p:cNvPicPr>
          <p:nvPr/>
        </p:nvPicPr>
        <p:blipFill>
          <a:blip r:embed="rId4"/>
          <a:srcRect/>
          <a:stretch>
            <a:fillRect/>
          </a:stretch>
        </p:blipFill>
        <p:spPr bwMode="auto">
          <a:xfrm>
            <a:off x="6929438" y="4357688"/>
            <a:ext cx="1933575" cy="1835150"/>
          </a:xfrm>
          <a:prstGeom prst="rect">
            <a:avLst/>
          </a:prstGeom>
          <a:noFill/>
          <a:ln w="9525">
            <a:noFill/>
            <a:miter lim="800000"/>
            <a:headEnd/>
            <a:tailEnd/>
          </a:ln>
        </p:spPr>
      </p:pic>
      <p:grpSp>
        <p:nvGrpSpPr>
          <p:cNvPr id="83975" name="Group 10"/>
          <p:cNvGrpSpPr>
            <a:grpSpLocks/>
          </p:cNvGrpSpPr>
          <p:nvPr/>
        </p:nvGrpSpPr>
        <p:grpSpPr bwMode="auto">
          <a:xfrm>
            <a:off x="0" y="6500813"/>
            <a:ext cx="9144000" cy="357187"/>
            <a:chOff x="0" y="6500834"/>
            <a:chExt cx="9144000" cy="357166"/>
          </a:xfrm>
        </p:grpSpPr>
        <p:sp>
          <p:nvSpPr>
            <p:cNvPr id="8" name="Rectangle 7"/>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3977" name="Picture 2"/>
            <p:cNvPicPr>
              <a:picLocks noChangeAspect="1" noChangeArrowheads="1"/>
            </p:cNvPicPr>
            <p:nvPr/>
          </p:nvPicPr>
          <p:blipFill>
            <a:blip r:embed="rId5"/>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Source of diarrheagenic </a:t>
            </a:r>
            <a:r>
              <a:rPr lang="id-ID" i="1" dirty="0" smtClean="0">
                <a:solidFill>
                  <a:srgbClr val="FD5E4D"/>
                </a:solidFill>
              </a:rPr>
              <a:t>e. </a:t>
            </a:r>
            <a:r>
              <a:rPr lang="id-ID" i="1" cap="none" dirty="0" smtClean="0">
                <a:solidFill>
                  <a:srgbClr val="FD5E4D"/>
                </a:solidFill>
              </a:rPr>
              <a:t>coli</a:t>
            </a:r>
            <a:endParaRPr lang="en-US" i="1" dirty="0">
              <a:solidFill>
                <a:srgbClr val="FD5E4D"/>
              </a:solidFill>
            </a:endParaRPr>
          </a:p>
        </p:txBody>
      </p:sp>
      <p:sp>
        <p:nvSpPr>
          <p:cNvPr id="84995" name="Content Placeholder 2"/>
          <p:cNvSpPr>
            <a:spLocks noGrp="1"/>
          </p:cNvSpPr>
          <p:nvPr>
            <p:ph idx="1"/>
          </p:nvPr>
        </p:nvSpPr>
        <p:spPr/>
        <p:txBody>
          <a:bodyPr/>
          <a:lstStyle/>
          <a:p>
            <a:r>
              <a:rPr lang="id-ID" smtClean="0"/>
              <a:t>Environment:</a:t>
            </a:r>
          </a:p>
          <a:p>
            <a:pPr lvl="1"/>
            <a:r>
              <a:rPr lang="id-ID" smtClean="0"/>
              <a:t>Water sources, compost, urban &amp; rural soils &amp; landscape, sewage, animals include beef &amp; dairy cattle, sheep, swine, horses, rodents, dogs, horses, rodents.</a:t>
            </a:r>
          </a:p>
          <a:p>
            <a:r>
              <a:rPr lang="id-ID" smtClean="0"/>
              <a:t>Foods:</a:t>
            </a:r>
          </a:p>
          <a:p>
            <a:pPr lvl="1"/>
            <a:r>
              <a:rPr lang="id-ID" smtClean="0"/>
              <a:t>Cross contamination to RM, processing water, equipments, &amp; workers. </a:t>
            </a:r>
            <a:endParaRPr lang="en-US" smtClean="0"/>
          </a:p>
        </p:txBody>
      </p:sp>
      <p:grpSp>
        <p:nvGrpSpPr>
          <p:cNvPr id="84996"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4998"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Groups of </a:t>
            </a:r>
            <a:r>
              <a:rPr lang="id-ID" i="1" dirty="0" smtClean="0">
                <a:solidFill>
                  <a:srgbClr val="FD5E4D"/>
                </a:solidFill>
              </a:rPr>
              <a:t>e. </a:t>
            </a:r>
            <a:r>
              <a:rPr lang="id-ID" i="1" cap="none" dirty="0" smtClean="0">
                <a:solidFill>
                  <a:srgbClr val="FD5E4D"/>
                </a:solidFill>
              </a:rPr>
              <a:t>coli</a:t>
            </a:r>
            <a:endParaRPr lang="en-US" i="1" dirty="0">
              <a:solidFill>
                <a:srgbClr val="FD5E4D"/>
              </a:solidFill>
            </a:endParaRPr>
          </a:p>
        </p:txBody>
      </p:sp>
      <p:sp>
        <p:nvSpPr>
          <p:cNvPr id="86019" name="Content Placeholder 2"/>
          <p:cNvSpPr>
            <a:spLocks noGrp="1"/>
          </p:cNvSpPr>
          <p:nvPr>
            <p:ph idx="1"/>
          </p:nvPr>
        </p:nvSpPr>
        <p:spPr>
          <a:xfrm>
            <a:off x="304800" y="1554163"/>
            <a:ext cx="4981575" cy="4525962"/>
          </a:xfrm>
        </p:spPr>
        <p:txBody>
          <a:bodyPr/>
          <a:lstStyle/>
          <a:p>
            <a:r>
              <a:rPr lang="id-ID" sz="2400" smtClean="0"/>
              <a:t>Entheropathogenic </a:t>
            </a:r>
            <a:r>
              <a:rPr lang="id-ID" sz="2400" i="1" smtClean="0"/>
              <a:t>E. coli</a:t>
            </a:r>
            <a:r>
              <a:rPr lang="id-ID" sz="2400" smtClean="0"/>
              <a:t> (EPEC)</a:t>
            </a:r>
          </a:p>
          <a:p>
            <a:r>
              <a:rPr lang="id-ID" sz="2400" smtClean="0"/>
              <a:t>Enteroinvasive </a:t>
            </a:r>
            <a:r>
              <a:rPr lang="id-ID" sz="2400" i="1" smtClean="0"/>
              <a:t>E. coli</a:t>
            </a:r>
            <a:r>
              <a:rPr lang="id-ID" sz="2400" smtClean="0"/>
              <a:t>  (EIEC)</a:t>
            </a:r>
          </a:p>
          <a:p>
            <a:r>
              <a:rPr lang="id-ID" sz="2400" smtClean="0"/>
              <a:t>Enterotoxigenic </a:t>
            </a:r>
            <a:r>
              <a:rPr lang="id-ID" sz="2400" i="1" smtClean="0"/>
              <a:t>E. coli</a:t>
            </a:r>
            <a:r>
              <a:rPr lang="id-ID" sz="2400" smtClean="0"/>
              <a:t> (ETEC)</a:t>
            </a:r>
          </a:p>
          <a:p>
            <a:r>
              <a:rPr lang="id-ID" sz="2400" smtClean="0"/>
              <a:t>Enterohaemorrhagic </a:t>
            </a:r>
            <a:r>
              <a:rPr lang="id-ID" sz="2400" i="1" smtClean="0"/>
              <a:t>E. coli</a:t>
            </a:r>
            <a:r>
              <a:rPr lang="id-ID" sz="2400" smtClean="0"/>
              <a:t> (EHEC), also called verocytotoxic </a:t>
            </a:r>
            <a:r>
              <a:rPr lang="id-ID" sz="2400" i="1" smtClean="0"/>
              <a:t>E. coli</a:t>
            </a:r>
            <a:r>
              <a:rPr lang="id-ID" sz="2400" smtClean="0"/>
              <a:t> (VTEC)</a:t>
            </a:r>
            <a:endParaRPr lang="en-US" sz="2400" smtClean="0"/>
          </a:p>
        </p:txBody>
      </p:sp>
      <p:sp>
        <p:nvSpPr>
          <p:cNvPr id="4" name="Right Brace 3"/>
          <p:cNvSpPr/>
          <p:nvPr/>
        </p:nvSpPr>
        <p:spPr>
          <a:xfrm>
            <a:off x="5072063" y="1643063"/>
            <a:ext cx="214312" cy="1214437"/>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6021" name="TextBox 4"/>
          <p:cNvSpPr txBox="1">
            <a:spLocks noChangeArrowheads="1"/>
          </p:cNvSpPr>
          <p:nvPr/>
        </p:nvSpPr>
        <p:spPr bwMode="auto">
          <a:xfrm>
            <a:off x="5443538" y="1857375"/>
            <a:ext cx="2608262" cy="646113"/>
          </a:xfrm>
          <a:prstGeom prst="rect">
            <a:avLst/>
          </a:prstGeom>
          <a:noFill/>
          <a:ln w="9525">
            <a:noFill/>
            <a:miter lim="800000"/>
            <a:headEnd/>
            <a:tailEnd/>
          </a:ln>
        </p:spPr>
        <p:txBody>
          <a:bodyPr wrap="none">
            <a:spAutoFit/>
          </a:bodyPr>
          <a:lstStyle/>
          <a:p>
            <a:r>
              <a:rPr lang="id-ID"/>
              <a:t>Causing gastroenteritis </a:t>
            </a:r>
          </a:p>
          <a:p>
            <a:r>
              <a:rPr lang="id-ID"/>
              <a:t>in babies &amp; children</a:t>
            </a:r>
            <a:endParaRPr lang="en-US"/>
          </a:p>
        </p:txBody>
      </p:sp>
      <p:cxnSp>
        <p:nvCxnSpPr>
          <p:cNvPr id="7" name="Straight Arrow Connector 6"/>
          <p:cNvCxnSpPr/>
          <p:nvPr/>
        </p:nvCxnSpPr>
        <p:spPr>
          <a:xfrm>
            <a:off x="4572000" y="2714625"/>
            <a:ext cx="1143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6023" name="TextBox 7"/>
          <p:cNvSpPr txBox="1">
            <a:spLocks noChangeArrowheads="1"/>
          </p:cNvSpPr>
          <p:nvPr/>
        </p:nvSpPr>
        <p:spPr bwMode="auto">
          <a:xfrm>
            <a:off x="5700713" y="2533650"/>
            <a:ext cx="3133725" cy="369888"/>
          </a:xfrm>
          <a:prstGeom prst="rect">
            <a:avLst/>
          </a:prstGeom>
          <a:noFill/>
          <a:ln w="9525">
            <a:noFill/>
            <a:miter lim="800000"/>
            <a:headEnd/>
            <a:tailEnd/>
          </a:ln>
        </p:spPr>
        <p:txBody>
          <a:bodyPr wrap="none">
            <a:spAutoFit/>
          </a:bodyPr>
          <a:lstStyle/>
          <a:p>
            <a:r>
              <a:rPr lang="id-ID"/>
              <a:t>Causing Travellers diarrhoea</a:t>
            </a:r>
            <a:endParaRPr lang="en-US"/>
          </a:p>
        </p:txBody>
      </p:sp>
      <p:grpSp>
        <p:nvGrpSpPr>
          <p:cNvPr id="86024" name="Group 10"/>
          <p:cNvGrpSpPr>
            <a:grpSpLocks/>
          </p:cNvGrpSpPr>
          <p:nvPr/>
        </p:nvGrpSpPr>
        <p:grpSpPr bwMode="auto">
          <a:xfrm>
            <a:off x="0" y="6500813"/>
            <a:ext cx="9144000" cy="357187"/>
            <a:chOff x="0" y="6500834"/>
            <a:chExt cx="9144000" cy="357166"/>
          </a:xfrm>
        </p:grpSpPr>
        <p:sp>
          <p:nvSpPr>
            <p:cNvPr id="9" name="Rectangle 8"/>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6026"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686800" cy="838200"/>
          </a:xfrm>
        </p:spPr>
        <p:txBody>
          <a:bodyPr/>
          <a:lstStyle/>
          <a:p>
            <a:pPr algn="ctr">
              <a:defRPr/>
            </a:pPr>
            <a:r>
              <a:rPr lang="id-ID" sz="2000" b="1" dirty="0" smtClean="0">
                <a:solidFill>
                  <a:srgbClr val="FF0000"/>
                </a:solidFill>
              </a:rPr>
              <a:t>Most common mode of transmission, host, symptoms, &amp; characteristics of illness associated with different classes</a:t>
            </a:r>
            <a:endParaRPr lang="en-US" sz="2000" b="1" dirty="0">
              <a:solidFill>
                <a:srgbClr val="FF0000"/>
              </a:solidFill>
            </a:endParaRPr>
          </a:p>
        </p:txBody>
      </p:sp>
      <p:graphicFrame>
        <p:nvGraphicFramePr>
          <p:cNvPr id="4" name="Table 3"/>
          <p:cNvGraphicFramePr>
            <a:graphicFrameLocks noGrp="1"/>
          </p:cNvGraphicFramePr>
          <p:nvPr/>
        </p:nvGraphicFramePr>
        <p:xfrm>
          <a:off x="285750" y="1214438"/>
          <a:ext cx="8572560" cy="5152644"/>
        </p:xfrm>
        <a:graphic>
          <a:graphicData uri="http://schemas.openxmlformats.org/drawingml/2006/table">
            <a:tbl>
              <a:tblPr/>
              <a:tblGrid>
                <a:gridCol w="869220"/>
                <a:gridCol w="1670461"/>
                <a:gridCol w="1536319"/>
                <a:gridCol w="1501873"/>
                <a:gridCol w="1581637"/>
                <a:gridCol w="1413050"/>
              </a:tblGrid>
              <a:tr h="0">
                <a:tc>
                  <a:txBody>
                    <a:bodyPr/>
                    <a:lstStyle/>
                    <a:p>
                      <a:pPr>
                        <a:lnSpc>
                          <a:spcPct val="115000"/>
                        </a:lnSpc>
                        <a:spcAft>
                          <a:spcPts val="0"/>
                        </a:spcAft>
                      </a:pPr>
                      <a:r>
                        <a:rPr lang="id-ID" sz="1400" dirty="0" smtClean="0">
                          <a:latin typeface="Tahoma"/>
                          <a:ea typeface="Calibri"/>
                          <a:cs typeface="Times New Roman"/>
                        </a:rPr>
                        <a:t>Class</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dirty="0">
                          <a:latin typeface="Tahoma"/>
                          <a:ea typeface="Calibri"/>
                          <a:cs typeface="Times New Roman"/>
                        </a:rPr>
                        <a:t>Classic host</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Symptoms</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Incubation duration (days)</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Acute / chronic presentation</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Infection dose</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400" dirty="0">
                          <a:latin typeface="Tahoma"/>
                          <a:ea typeface="Calibri"/>
                          <a:cs typeface="Times New Roman"/>
                        </a:rPr>
                        <a:t>EPEC</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dirty="0" smtClean="0">
                          <a:latin typeface="Tahoma"/>
                          <a:ea typeface="Calibri"/>
                          <a:cs typeface="Times New Roman"/>
                        </a:rPr>
                        <a:t>Infants </a:t>
                      </a:r>
                      <a:r>
                        <a:rPr lang="id-ID" sz="1400" dirty="0">
                          <a:latin typeface="Tahoma"/>
                          <a:ea typeface="Calibri"/>
                          <a:cs typeface="Times New Roman"/>
                        </a:rPr>
                        <a:t>(&lt; 6 mo); more prevalent in deveeloping countries</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Severe diarrhea, fever, vomiting</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Variable</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Chronic diarrhea, malnutrition</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High; low in fant</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400" dirty="0">
                          <a:latin typeface="Tahoma"/>
                          <a:ea typeface="Calibri"/>
                          <a:cs typeface="Times New Roman"/>
                        </a:rPr>
                        <a:t>EAEC</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Children; moe prevalent in devloping countries</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Watery or bloody diarrhea, fever</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Variable</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Chronic watery diarrhea, severe dehydration</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High</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400" dirty="0">
                          <a:latin typeface="Tahoma"/>
                          <a:ea typeface="Calibri"/>
                          <a:cs typeface="Times New Roman"/>
                        </a:rPr>
                        <a:t>EIEC</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Children, more prevalent in developing countries</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Watery diarrhea, abdominal cramping, fever</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1-3; self limiting</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Dysentry syndrome</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Low </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400" dirty="0">
                          <a:latin typeface="Tahoma"/>
                          <a:ea typeface="Calibri"/>
                          <a:cs typeface="Times New Roman"/>
                        </a:rPr>
                        <a:t>ETEC</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Traveers &amp; infants native to developing countries </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Watery diarrhea, abdominal cramping, milk fever, nausea</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1-3; 3-7</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Cholera – like</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High</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0">
                <a:tc>
                  <a:txBody>
                    <a:bodyPr/>
                    <a:lstStyle/>
                    <a:p>
                      <a:pPr>
                        <a:lnSpc>
                          <a:spcPct val="115000"/>
                        </a:lnSpc>
                        <a:spcAft>
                          <a:spcPts val="0"/>
                        </a:spcAft>
                      </a:pPr>
                      <a:r>
                        <a:rPr lang="id-ID" sz="1400" dirty="0">
                          <a:latin typeface="Tahoma"/>
                          <a:ea typeface="Calibri"/>
                          <a:cs typeface="Times New Roman"/>
                        </a:rPr>
                        <a:t>EHEC</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dirty="0">
                          <a:latin typeface="Tahoma"/>
                          <a:ea typeface="Calibri"/>
                          <a:cs typeface="Times New Roman"/>
                        </a:rPr>
                        <a:t>C</a:t>
                      </a:r>
                      <a:r>
                        <a:rPr lang="id-ID" sz="1400" dirty="0" smtClean="0">
                          <a:latin typeface="Tahoma"/>
                          <a:ea typeface="Calibri"/>
                          <a:cs typeface="Times New Roman"/>
                        </a:rPr>
                        <a:t>hildren &amp; elderly</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Diarrhea, bloody diarhea, abdominal pain, vomiting</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1-8; 4-10</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a:latin typeface="Tahoma"/>
                          <a:ea typeface="Calibri"/>
                          <a:cs typeface="Times New Roman"/>
                        </a:rPr>
                        <a:t>Bloody diarrhea (hemorrhagic colitis), HUS, kidney failure</a:t>
                      </a:r>
                      <a:endParaRPr lang="id-ID" sz="14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15000"/>
                        </a:lnSpc>
                        <a:spcAft>
                          <a:spcPts val="0"/>
                        </a:spcAft>
                      </a:pPr>
                      <a:r>
                        <a:rPr lang="id-ID" sz="1400" dirty="0">
                          <a:latin typeface="Tahoma"/>
                          <a:ea typeface="Calibri"/>
                          <a:cs typeface="Times New Roman"/>
                        </a:rPr>
                        <a:t>low</a:t>
                      </a:r>
                      <a:endParaRPr lang="id-ID" sz="14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bl>
          </a:graphicData>
        </a:graphic>
      </p:graphicFrame>
      <p:sp>
        <p:nvSpPr>
          <p:cNvPr id="87094" name="Rectangle 4"/>
          <p:cNvSpPr>
            <a:spLocks noChangeArrowheads="1"/>
          </p:cNvSpPr>
          <p:nvPr/>
        </p:nvSpPr>
        <p:spPr bwMode="auto">
          <a:xfrm>
            <a:off x="271463" y="6450013"/>
            <a:ext cx="3049587" cy="369887"/>
          </a:xfrm>
          <a:prstGeom prst="rect">
            <a:avLst/>
          </a:prstGeom>
          <a:noFill/>
          <a:ln w="9525">
            <a:noFill/>
            <a:miter lim="800000"/>
            <a:headEnd/>
            <a:tailEnd/>
          </a:ln>
        </p:spPr>
        <p:txBody>
          <a:bodyPr wrap="none">
            <a:spAutoFit/>
          </a:bodyPr>
          <a:lstStyle/>
          <a:p>
            <a:r>
              <a:rPr lang="id-ID">
                <a:latin typeface="Tahoma" pitchFamily="34" charset="0"/>
                <a:ea typeface="Calibri" pitchFamily="34" charset="0"/>
                <a:cs typeface="Times New Roman" pitchFamily="18" charset="0"/>
              </a:rPr>
              <a:t>(Beadchamp &amp; Sofos, 2010)</a:t>
            </a:r>
            <a:endParaRPr lang="en-US">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pPr algn="ctr">
              <a:defRPr/>
            </a:pPr>
            <a:r>
              <a:rPr lang="id-ID" b="1" dirty="0" smtClean="0">
                <a:solidFill>
                  <a:srgbClr val="FF0000"/>
                </a:solidFill>
              </a:rPr>
              <a:t>Mechanism of pathogenicity which different </a:t>
            </a:r>
            <a:r>
              <a:rPr lang="id-ID" b="1" i="1" dirty="0" smtClean="0">
                <a:solidFill>
                  <a:srgbClr val="FF0000"/>
                </a:solidFill>
              </a:rPr>
              <a:t>e. </a:t>
            </a:r>
            <a:r>
              <a:rPr lang="id-ID" b="1" i="1" cap="none" dirty="0" smtClean="0">
                <a:solidFill>
                  <a:srgbClr val="FF0000"/>
                </a:solidFill>
              </a:rPr>
              <a:t>coli</a:t>
            </a:r>
            <a:endParaRPr lang="en-US" b="1" i="1" dirty="0">
              <a:solidFill>
                <a:srgbClr val="FF0000"/>
              </a:solidFill>
            </a:endParaRPr>
          </a:p>
        </p:txBody>
      </p:sp>
      <p:graphicFrame>
        <p:nvGraphicFramePr>
          <p:cNvPr id="4" name="Table 3"/>
          <p:cNvGraphicFramePr>
            <a:graphicFrameLocks noGrp="1"/>
          </p:cNvGraphicFramePr>
          <p:nvPr/>
        </p:nvGraphicFramePr>
        <p:xfrm>
          <a:off x="428625" y="1500188"/>
          <a:ext cx="8001057" cy="4469130"/>
        </p:xfrm>
        <a:graphic>
          <a:graphicData uri="http://schemas.openxmlformats.org/drawingml/2006/table">
            <a:tbl>
              <a:tblPr/>
              <a:tblGrid>
                <a:gridCol w="1322631"/>
                <a:gridCol w="1322631"/>
                <a:gridCol w="978232"/>
                <a:gridCol w="994550"/>
                <a:gridCol w="1927262"/>
                <a:gridCol w="1455751"/>
              </a:tblGrid>
              <a:tr h="0">
                <a:tc>
                  <a:txBody>
                    <a:bodyPr/>
                    <a:lstStyle/>
                    <a:p>
                      <a:pPr>
                        <a:lnSpc>
                          <a:spcPct val="115000"/>
                        </a:lnSpc>
                        <a:spcAft>
                          <a:spcPts val="0"/>
                        </a:spcAft>
                      </a:pPr>
                      <a:r>
                        <a:rPr lang="id-ID" sz="1500" dirty="0">
                          <a:latin typeface="Tahoma"/>
                          <a:ea typeface="Calibri"/>
                          <a:cs typeface="Times New Roman"/>
                        </a:rPr>
                        <a:t>Class </a:t>
                      </a:r>
                      <a:endParaRPr lang="id-ID" sz="15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adhesion site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Adhesion mediator</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Invassion potential</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Toxins</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Other virulence factor</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nSpc>
                          <a:spcPct val="115000"/>
                        </a:lnSpc>
                        <a:spcAft>
                          <a:spcPts val="0"/>
                        </a:spcAft>
                      </a:pPr>
                      <a:r>
                        <a:rPr lang="id-ID" sz="1500">
                          <a:latin typeface="Tahoma"/>
                          <a:ea typeface="Calibri"/>
                          <a:cs typeface="Times New Roman"/>
                        </a:rPr>
                        <a:t>EPEC</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Small intestine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Intimin</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Moderate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Possible enterotoxin (EAST1)</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dirty="0">
                          <a:latin typeface="Tahoma"/>
                          <a:ea typeface="Calibri"/>
                          <a:cs typeface="Times New Roman"/>
                        </a:rPr>
                        <a:t>EAF palsmid, LEE island, flagellin, CDT</a:t>
                      </a:r>
                      <a:endParaRPr lang="id-ID" sz="15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nSpc>
                          <a:spcPct val="115000"/>
                        </a:lnSpc>
                        <a:spcAft>
                          <a:spcPts val="0"/>
                        </a:spcAft>
                      </a:pPr>
                      <a:r>
                        <a:rPr lang="id-ID" sz="1500">
                          <a:latin typeface="Tahoma"/>
                          <a:ea typeface="Calibri"/>
                          <a:cs typeface="Times New Roman"/>
                        </a:rPr>
                        <a:t>EAEC</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Large &amp; small intestine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AAF</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None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EAST1, Pet, Pic</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Flagellin </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nSpc>
                          <a:spcPct val="115000"/>
                        </a:lnSpc>
                        <a:spcAft>
                          <a:spcPts val="0"/>
                        </a:spcAft>
                      </a:pPr>
                      <a:r>
                        <a:rPr lang="id-ID" sz="1500">
                          <a:latin typeface="Tahoma"/>
                          <a:ea typeface="Calibri"/>
                          <a:cs typeface="Times New Roman"/>
                        </a:rPr>
                        <a:t>EIEC</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Large intestine (colon)</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Unclear</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High</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Enterotoxin</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Cell-to-cell spread )IcsA), serine-protease (SepA)</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nSpc>
                          <a:spcPct val="115000"/>
                        </a:lnSpc>
                        <a:spcAft>
                          <a:spcPts val="0"/>
                        </a:spcAft>
                      </a:pPr>
                      <a:r>
                        <a:rPr lang="id-ID" sz="1500">
                          <a:latin typeface="Tahoma"/>
                          <a:ea typeface="Calibri"/>
                          <a:cs typeface="Times New Roman"/>
                        </a:rPr>
                        <a:t>ETEC</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Small intestine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Fibrial CFs</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None</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LT, ST</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CDT</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nSpc>
                          <a:spcPct val="115000"/>
                        </a:lnSpc>
                        <a:spcAft>
                          <a:spcPts val="0"/>
                        </a:spcAft>
                      </a:pPr>
                      <a:r>
                        <a:rPr lang="id-ID" sz="1500">
                          <a:latin typeface="Tahoma"/>
                          <a:ea typeface="Calibri"/>
                          <a:cs typeface="Times New Roman"/>
                        </a:rPr>
                        <a:t>EHEC</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Large intestine (colon)</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Intimin </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Moderate </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a:latin typeface="Tahoma"/>
                          <a:ea typeface="Calibri"/>
                          <a:cs typeface="Times New Roman"/>
                        </a:rPr>
                        <a:t>Stx, enterohemolysin, EAST1</a:t>
                      </a:r>
                      <a:endParaRPr lang="id-ID" sz="150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id-ID" sz="1500" dirty="0">
                          <a:latin typeface="Tahoma"/>
                          <a:ea typeface="Calibri"/>
                          <a:cs typeface="Times New Roman"/>
                        </a:rPr>
                        <a:t>LEE island, pO157, flagellin, CDT, CNF</a:t>
                      </a:r>
                      <a:endParaRPr lang="id-ID" sz="1500" dirty="0">
                        <a:latin typeface="Book Antiqu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88118" name="Rectangle 4"/>
          <p:cNvSpPr>
            <a:spLocks noChangeArrowheads="1"/>
          </p:cNvSpPr>
          <p:nvPr/>
        </p:nvSpPr>
        <p:spPr bwMode="auto">
          <a:xfrm>
            <a:off x="214313" y="6143625"/>
            <a:ext cx="3049587" cy="369888"/>
          </a:xfrm>
          <a:prstGeom prst="rect">
            <a:avLst/>
          </a:prstGeom>
          <a:noFill/>
          <a:ln w="9525">
            <a:noFill/>
            <a:miter lim="800000"/>
            <a:headEnd/>
            <a:tailEnd/>
          </a:ln>
        </p:spPr>
        <p:txBody>
          <a:bodyPr wrap="none">
            <a:spAutoFit/>
          </a:bodyPr>
          <a:lstStyle/>
          <a:p>
            <a:r>
              <a:rPr lang="id-ID">
                <a:latin typeface="Tahoma" pitchFamily="34" charset="0"/>
                <a:ea typeface="Calibri" pitchFamily="34" charset="0"/>
                <a:cs typeface="Times New Roman" pitchFamily="18" charset="0"/>
              </a:rPr>
              <a:t>(Beadchamp &amp; Sofos, 2010)</a:t>
            </a:r>
            <a:endParaRPr lang="en-US">
              <a:ea typeface="Calibri" pitchFamily="34" charset="0"/>
              <a:cs typeface="Times New Roman" pitchFamily="18" charset="0"/>
            </a:endParaRPr>
          </a:p>
        </p:txBody>
      </p:sp>
      <p:grpSp>
        <p:nvGrpSpPr>
          <p:cNvPr id="88119" name="Group 10"/>
          <p:cNvGrpSpPr>
            <a:grpSpLocks/>
          </p:cNvGrpSpPr>
          <p:nvPr/>
        </p:nvGrpSpPr>
        <p:grpSpPr bwMode="auto">
          <a:xfrm>
            <a:off x="0" y="6500813"/>
            <a:ext cx="9144000" cy="357187"/>
            <a:chOff x="0" y="6500834"/>
            <a:chExt cx="9144000" cy="357166"/>
          </a:xfrm>
        </p:grpSpPr>
        <p:sp>
          <p:nvSpPr>
            <p:cNvPr id="6" name="Rectangle 5"/>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8121"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symptoms</a:t>
            </a:r>
            <a:endParaRPr lang="en-US" dirty="0">
              <a:solidFill>
                <a:srgbClr val="FD5E4D"/>
              </a:solidFill>
            </a:endParaRPr>
          </a:p>
        </p:txBody>
      </p:sp>
      <p:sp>
        <p:nvSpPr>
          <p:cNvPr id="89091" name="Content Placeholder 2"/>
          <p:cNvSpPr>
            <a:spLocks noGrp="1"/>
          </p:cNvSpPr>
          <p:nvPr>
            <p:ph idx="1"/>
          </p:nvPr>
        </p:nvSpPr>
        <p:spPr>
          <a:xfrm>
            <a:off x="457200" y="1357313"/>
            <a:ext cx="8686800" cy="4525962"/>
          </a:xfrm>
        </p:spPr>
        <p:txBody>
          <a:bodyPr/>
          <a:lstStyle/>
          <a:p>
            <a:r>
              <a:rPr lang="id-ID" sz="2600" smtClean="0"/>
              <a:t>Diarrhoea &amp; abdominal pain with bleeding – blood appears in stool.</a:t>
            </a:r>
          </a:p>
          <a:p>
            <a:r>
              <a:rPr lang="id-ID" sz="2600" smtClean="0"/>
              <a:t>Renal failure due to blood cots in the kidney tubules.</a:t>
            </a:r>
          </a:p>
          <a:p>
            <a:r>
              <a:rPr lang="id-ID" sz="2600" smtClean="0"/>
              <a:t>Internal bleeding due to resulting in brain damage.</a:t>
            </a:r>
          </a:p>
          <a:p>
            <a:r>
              <a:rPr lang="id-ID" sz="2600" smtClean="0"/>
              <a:t> headache, mild fever, </a:t>
            </a:r>
          </a:p>
          <a:p>
            <a:r>
              <a:rPr lang="id-ID" sz="2600" smtClean="0"/>
              <a:t>Severe infections of certain serotypes include bloody diarrhea (hemorrhagic colitis), as well as real (kidney) malfunction and failure, thrombocytopenia )inadequate platelet count), microangiopathic hemolytic anemia (lysis of red blood cells), hemolytic uremic syndrome (HUS). Seizure stroke, herniated bowel, chronic rhenal malfuction. </a:t>
            </a:r>
          </a:p>
          <a:p>
            <a:endParaRPr lang="en-US" sz="2600" smtClean="0"/>
          </a:p>
        </p:txBody>
      </p:sp>
      <p:grpSp>
        <p:nvGrpSpPr>
          <p:cNvPr id="89092"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89094"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838200"/>
          </a:xfrm>
        </p:spPr>
        <p:txBody>
          <a:bodyPr>
            <a:noAutofit/>
          </a:bodyPr>
          <a:lstStyle/>
          <a:p>
            <a:pPr algn="ctr">
              <a:defRPr/>
            </a:pPr>
            <a:r>
              <a:rPr lang="id-ID" sz="2800" dirty="0" smtClean="0">
                <a:solidFill>
                  <a:srgbClr val="FD5E4D"/>
                </a:solidFill>
              </a:rPr>
              <a:t>Intrinsic &amp; extrinsic factors involved in outbreaks &amp; recalls</a:t>
            </a:r>
            <a:endParaRPr lang="en-US" sz="2800" dirty="0">
              <a:solidFill>
                <a:srgbClr val="FD5E4D"/>
              </a:solidFill>
            </a:endParaRPr>
          </a:p>
        </p:txBody>
      </p:sp>
      <p:sp>
        <p:nvSpPr>
          <p:cNvPr id="90115" name="Content Placeholder 2"/>
          <p:cNvSpPr>
            <a:spLocks noGrp="1"/>
          </p:cNvSpPr>
          <p:nvPr>
            <p:ph idx="1"/>
          </p:nvPr>
        </p:nvSpPr>
        <p:spPr/>
        <p:txBody>
          <a:bodyPr/>
          <a:lstStyle/>
          <a:p>
            <a:r>
              <a:rPr lang="id-ID" smtClean="0"/>
              <a:t>Intrinsic factors:</a:t>
            </a:r>
          </a:p>
          <a:p>
            <a:pPr lvl="1"/>
            <a:r>
              <a:rPr lang="id-ID" smtClean="0"/>
              <a:t>pH, Aw, temperture,nutrients of food.</a:t>
            </a:r>
          </a:p>
          <a:p>
            <a:r>
              <a:rPr lang="id-ID" smtClean="0"/>
              <a:t>Extrinsic factors:</a:t>
            </a:r>
          </a:p>
          <a:p>
            <a:pPr lvl="1"/>
            <a:r>
              <a:rPr lang="id-ID" smtClean="0"/>
              <a:t>Higher level contamination, prevalence in contaminated food products &amp; frequency of catered /picnic/outdoor gilling events. Nationwide distribution of contaminated products causes outbreak</a:t>
            </a:r>
            <a:endParaRPr lang="en-US" smtClean="0"/>
          </a:p>
        </p:txBody>
      </p:sp>
      <p:grpSp>
        <p:nvGrpSpPr>
          <p:cNvPr id="90116"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0118"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id-ID" sz="2800" dirty="0" smtClean="0">
                <a:solidFill>
                  <a:srgbClr val="FD5E4D"/>
                </a:solidFill>
              </a:rPr>
              <a:t>Food processing condition associated with outbreak</a:t>
            </a:r>
            <a:endParaRPr lang="en-US" sz="2800" dirty="0">
              <a:solidFill>
                <a:srgbClr val="FD5E4D"/>
              </a:solidFill>
            </a:endParaRPr>
          </a:p>
        </p:txBody>
      </p:sp>
      <p:sp>
        <p:nvSpPr>
          <p:cNvPr id="91139" name="Content Placeholder 2"/>
          <p:cNvSpPr>
            <a:spLocks noGrp="1"/>
          </p:cNvSpPr>
          <p:nvPr>
            <p:ph idx="1"/>
          </p:nvPr>
        </p:nvSpPr>
        <p:spPr/>
        <p:txBody>
          <a:bodyPr/>
          <a:lstStyle/>
          <a:p>
            <a:r>
              <a:rPr lang="id-ID" smtClean="0"/>
              <a:t>5 most significant “foodborne illness risk factors” include:</a:t>
            </a:r>
          </a:p>
          <a:p>
            <a:pPr lvl="1"/>
            <a:r>
              <a:rPr lang="id-ID" smtClean="0"/>
              <a:t>Acquitition of products from unsafe sources</a:t>
            </a:r>
          </a:p>
          <a:p>
            <a:pPr lvl="1"/>
            <a:r>
              <a:rPr lang="id-ID" smtClean="0"/>
              <a:t>Poor personal hygiene</a:t>
            </a:r>
          </a:p>
          <a:p>
            <a:pPr lvl="1"/>
            <a:r>
              <a:rPr lang="id-ID" smtClean="0"/>
              <a:t>Contaminated processing equipments</a:t>
            </a:r>
          </a:p>
          <a:p>
            <a:pPr lvl="1"/>
            <a:r>
              <a:rPr lang="id-ID" smtClean="0"/>
              <a:t>Inadequate heat treatments</a:t>
            </a:r>
          </a:p>
          <a:p>
            <a:pPr lvl="1"/>
            <a:r>
              <a:rPr lang="id-ID" smtClean="0"/>
              <a:t>Improper handling, processing &amp; storage temperature</a:t>
            </a:r>
          </a:p>
          <a:p>
            <a:pPr lvl="1"/>
            <a:endParaRPr lang="en-US" smtClean="0"/>
          </a:p>
        </p:txBody>
      </p:sp>
      <p:grpSp>
        <p:nvGrpSpPr>
          <p:cNvPr id="91140"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1142"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Clostridium_botulinum_01.png"/>
          <p:cNvPicPr>
            <a:picLocks noGrp="1" noChangeAspect="1"/>
          </p:cNvPicPr>
          <p:nvPr>
            <p:ph type="pic" idx="1"/>
          </p:nvPr>
        </p:nvPicPr>
        <p:blipFill>
          <a:blip r:embed="rId3"/>
          <a:srcRect t="11550" b="11550"/>
          <a:stretch>
            <a:fillRect/>
          </a:stretch>
        </p:blipFill>
        <p:spPr/>
      </p:pic>
      <p:sp>
        <p:nvSpPr>
          <p:cNvPr id="2" name="Title 1"/>
          <p:cNvSpPr>
            <a:spLocks noGrp="1"/>
          </p:cNvSpPr>
          <p:nvPr>
            <p:ph type="title"/>
          </p:nvPr>
        </p:nvSpPr>
        <p:spPr>
          <a:xfrm>
            <a:off x="381000" y="4993760"/>
            <a:ext cx="7191396" cy="522288"/>
          </a:xfrm>
        </p:spPr>
        <p:txBody>
          <a:bodyPr>
            <a:noAutofit/>
          </a:bodyPr>
          <a:lstStyle/>
          <a:p>
            <a:pPr eaLnBrk="1" hangingPunct="1">
              <a:defRPr/>
            </a:pPr>
            <a:r>
              <a:rPr lang="id-ID" sz="3600" i="1" dirty="0" smtClean="0">
                <a:solidFill>
                  <a:srgbClr val="FF0000"/>
                </a:solidFill>
              </a:rPr>
              <a:t>CLOSTRIDIUM BOTULINUM</a:t>
            </a:r>
            <a:endParaRPr lang="en-US" sz="3600" i="1" dirty="0">
              <a:solidFill>
                <a:srgbClr val="FF0000"/>
              </a:solidFill>
            </a:endParaRPr>
          </a:p>
        </p:txBody>
      </p:sp>
      <p:sp>
        <p:nvSpPr>
          <p:cNvPr id="55300" name="Content Placeholder 2"/>
          <p:cNvSpPr>
            <a:spLocks noGrp="1"/>
          </p:cNvSpPr>
          <p:nvPr>
            <p:ph type="body" sz="half" idx="2"/>
          </p:nvPr>
        </p:nvSpPr>
        <p:spPr>
          <a:xfrm>
            <a:off x="381000" y="5532438"/>
            <a:ext cx="5867400" cy="768350"/>
          </a:xfrm>
        </p:spPr>
        <p:txBody>
          <a:bodyPr/>
          <a:lstStyle/>
          <a:p>
            <a:pPr eaLnBrk="1" hangingPunct="1"/>
            <a:endParaRPr lang="id-ID" smtClean="0"/>
          </a:p>
          <a:p>
            <a:pPr lvl="1" eaLnBrk="1" hangingPunct="1"/>
            <a:endParaRPr lang="id-ID" smtClean="0"/>
          </a:p>
        </p:txBody>
      </p:sp>
      <p:sp>
        <p:nvSpPr>
          <p:cNvPr id="22533" name="Slide Number Placeholder 7"/>
          <p:cNvSpPr>
            <a:spLocks noGrp="1"/>
          </p:cNvSpPr>
          <p:nvPr>
            <p:ph type="sldNum" sz="quarter" idx="12"/>
          </p:nvPr>
        </p:nvSpPr>
        <p:spPr bwMode="auto">
          <a:ln>
            <a:miter lim="800000"/>
            <a:headEnd/>
            <a:tailEnd/>
          </a:ln>
        </p:spPr>
        <p:txBody>
          <a:bodyPr/>
          <a:lstStyle/>
          <a:p>
            <a:pPr>
              <a:defRPr/>
            </a:pPr>
            <a:fld id="{28D117A5-36F8-4310-A2C5-3A3E647944E0}" type="slidenum">
              <a:rPr lang="en-US"/>
              <a:pPr>
                <a:defRPr/>
              </a:pPr>
              <a:t>4</a:t>
            </a:fld>
            <a:endParaRPr lang="en-US"/>
          </a:p>
        </p:txBody>
      </p:sp>
      <p:grpSp>
        <p:nvGrpSpPr>
          <p:cNvPr id="55302" name="Group 3"/>
          <p:cNvGrpSpPr>
            <a:grpSpLocks/>
          </p:cNvGrpSpPr>
          <p:nvPr/>
        </p:nvGrpSpPr>
        <p:grpSpPr bwMode="auto">
          <a:xfrm>
            <a:off x="0" y="6494463"/>
            <a:ext cx="9144000" cy="363537"/>
            <a:chOff x="0" y="6220692"/>
            <a:chExt cx="9144000" cy="390526"/>
          </a:xfrm>
        </p:grpSpPr>
        <p:sp>
          <p:nvSpPr>
            <p:cNvPr id="55306" name="TextBox 4"/>
            <p:cNvSpPr txBox="1">
              <a:spLocks noChangeArrowheads="1"/>
            </p:cNvSpPr>
            <p:nvPr/>
          </p:nvSpPr>
          <p:spPr bwMode="auto">
            <a:xfrm>
              <a:off x="0" y="6248400"/>
              <a:ext cx="9144000" cy="307777"/>
            </a:xfrm>
            <a:prstGeom prst="rect">
              <a:avLst/>
            </a:prstGeom>
            <a:noFill/>
            <a:ln w="9525">
              <a:noFill/>
              <a:miter lim="800000"/>
              <a:headEnd/>
              <a:tailEnd/>
            </a:ln>
          </p:spPr>
          <p:txBody>
            <a:bodyPr>
              <a:spAutoFit/>
            </a:bodyPr>
            <a:lstStyle/>
            <a:p>
              <a:r>
                <a:rPr lang="en-US" sz="1400" b="1"/>
                <a:t>                                                               			</a:t>
              </a:r>
              <a:r>
                <a:rPr lang="en-US" sz="1400" b="1">
                  <a:solidFill>
                    <a:srgbClr val="002060"/>
                  </a:solidFill>
                </a:rPr>
                <a:t>Eko Susanto – Diponegoro University</a:t>
              </a:r>
            </a:p>
          </p:txBody>
        </p:sp>
        <p:pic>
          <p:nvPicPr>
            <p:cNvPr id="55307" name="Picture 5"/>
            <p:cNvPicPr>
              <a:picLocks noChangeAspect="1" noChangeArrowheads="1"/>
            </p:cNvPicPr>
            <p:nvPr/>
          </p:nvPicPr>
          <p:blipFill>
            <a:blip r:embed="rId4"/>
            <a:srcRect/>
            <a:stretch>
              <a:fillRect/>
            </a:stretch>
          </p:blipFill>
          <p:spPr bwMode="auto">
            <a:xfrm>
              <a:off x="4953000" y="6220692"/>
              <a:ext cx="304801" cy="390526"/>
            </a:xfrm>
            <a:prstGeom prst="rect">
              <a:avLst/>
            </a:prstGeom>
            <a:noFill/>
            <a:ln w="9525">
              <a:noFill/>
              <a:miter lim="800000"/>
              <a:headEnd/>
              <a:tailEnd/>
            </a:ln>
          </p:spPr>
        </p:pic>
      </p:grpSp>
      <p:grpSp>
        <p:nvGrpSpPr>
          <p:cNvPr id="55303" name="Group 10"/>
          <p:cNvGrpSpPr>
            <a:grpSpLocks/>
          </p:cNvGrpSpPr>
          <p:nvPr/>
        </p:nvGrpSpPr>
        <p:grpSpPr bwMode="auto">
          <a:xfrm>
            <a:off x="0" y="6500813"/>
            <a:ext cx="9144000" cy="357187"/>
            <a:chOff x="0" y="6500834"/>
            <a:chExt cx="9144000" cy="357166"/>
          </a:xfrm>
        </p:grpSpPr>
        <p:sp>
          <p:nvSpPr>
            <p:cNvPr id="9" name="Rectangle 8"/>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55305" name="Picture 2"/>
            <p:cNvPicPr>
              <a:picLocks noChangeAspect="1" noChangeArrowheads="1"/>
            </p:cNvPicPr>
            <p:nvPr/>
          </p:nvPicPr>
          <p:blipFill>
            <a:blip r:embed="rId4"/>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Infective dose </a:t>
            </a:r>
            <a:endParaRPr lang="en-US" dirty="0">
              <a:solidFill>
                <a:srgbClr val="FD5E4D"/>
              </a:solidFill>
            </a:endParaRPr>
          </a:p>
        </p:txBody>
      </p:sp>
      <p:sp>
        <p:nvSpPr>
          <p:cNvPr id="92163" name="Content Placeholder 2"/>
          <p:cNvSpPr>
            <a:spLocks noGrp="1"/>
          </p:cNvSpPr>
          <p:nvPr>
            <p:ph idx="1"/>
          </p:nvPr>
        </p:nvSpPr>
        <p:spPr/>
        <p:txBody>
          <a:bodyPr/>
          <a:lstStyle/>
          <a:p>
            <a:r>
              <a:rPr lang="id-ID" sz="2800" smtClean="0"/>
              <a:t>The infective dose to be low, possibly 10 – 100 organism.</a:t>
            </a:r>
          </a:p>
          <a:p>
            <a:r>
              <a:rPr lang="id-ID" sz="2800" smtClean="0">
                <a:hlinkClick r:id="rId2" action="ppaction://hlinkfile"/>
              </a:rPr>
              <a:t>E. coli infection strategy</a:t>
            </a:r>
            <a:endParaRPr lang="en-US" sz="2800" smtClean="0"/>
          </a:p>
          <a:p>
            <a:endParaRPr lang="en-US" sz="2800" smtClean="0"/>
          </a:p>
        </p:txBody>
      </p:sp>
      <p:grpSp>
        <p:nvGrpSpPr>
          <p:cNvPr id="92164"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2166" name="Picture 2"/>
            <p:cNvPicPr>
              <a:picLocks noChangeAspect="1" noChangeArrowheads="1"/>
            </p:cNvPicPr>
            <p:nvPr/>
          </p:nvPicPr>
          <p:blipFill>
            <a:blip r:embed="rId3"/>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0" y="0"/>
            <a:ext cx="3352800" cy="288925"/>
          </a:xfrm>
        </p:spPr>
        <p:txBody>
          <a:bodyPr/>
          <a:lstStyle/>
          <a:p>
            <a:pPr>
              <a:defRPr/>
            </a:pPr>
            <a:r>
              <a:rPr lang="en-US" dirty="0">
                <a:solidFill>
                  <a:schemeClr val="tx1"/>
                </a:solidFill>
              </a:rPr>
              <a:t>Center for Food Security and Public Health   Iowa State University 2004</a:t>
            </a:r>
          </a:p>
        </p:txBody>
      </p:sp>
      <p:pic>
        <p:nvPicPr>
          <p:cNvPr id="93187" name="Picture 2" descr="e coli salm campy yersin line graph mmwr"/>
          <p:cNvPicPr>
            <a:picLocks noChangeAspect="1" noChangeArrowheads="1"/>
          </p:cNvPicPr>
          <p:nvPr/>
        </p:nvPicPr>
        <p:blipFill>
          <a:blip r:embed="rId3"/>
          <a:srcRect/>
          <a:stretch>
            <a:fillRect/>
          </a:stretch>
        </p:blipFill>
        <p:spPr bwMode="auto">
          <a:xfrm>
            <a:off x="990600" y="457200"/>
            <a:ext cx="7315200" cy="5818188"/>
          </a:xfrm>
          <a:prstGeom prst="rect">
            <a:avLst/>
          </a:prstGeom>
          <a:noFill/>
          <a:ln w="28575">
            <a:solidFill>
              <a:srgbClr val="FFCC00"/>
            </a:solidFill>
            <a:miter lim="800000"/>
            <a:headEnd/>
            <a:tailEnd/>
          </a:ln>
        </p:spPr>
      </p:pic>
      <p:sp>
        <p:nvSpPr>
          <p:cNvPr id="93188" name="Text Box 3"/>
          <p:cNvSpPr txBox="1">
            <a:spLocks noChangeArrowheads="1"/>
          </p:cNvSpPr>
          <p:nvPr/>
        </p:nvSpPr>
        <p:spPr bwMode="auto">
          <a:xfrm>
            <a:off x="1066800" y="5943600"/>
            <a:ext cx="1295400" cy="366713"/>
          </a:xfrm>
          <a:prstGeom prst="rect">
            <a:avLst/>
          </a:prstGeom>
          <a:noFill/>
          <a:ln w="9525">
            <a:noFill/>
            <a:miter lim="800000"/>
            <a:headEnd/>
            <a:tailEnd/>
          </a:ln>
        </p:spPr>
        <p:txBody>
          <a:bodyPr>
            <a:spAutoFit/>
          </a:bodyPr>
          <a:lstStyle/>
          <a:p>
            <a:pPr>
              <a:spcBef>
                <a:spcPct val="50000"/>
              </a:spcBef>
            </a:pPr>
            <a:r>
              <a:rPr lang="en-US"/>
              <a:t>MMWR</a:t>
            </a:r>
          </a:p>
        </p:txBody>
      </p:sp>
      <p:sp>
        <p:nvSpPr>
          <p:cNvPr id="93189" name="TextBox 5"/>
          <p:cNvSpPr txBox="1">
            <a:spLocks noChangeArrowheads="1"/>
          </p:cNvSpPr>
          <p:nvPr/>
        </p:nvSpPr>
        <p:spPr bwMode="auto">
          <a:xfrm>
            <a:off x="1071563" y="500063"/>
            <a:ext cx="1214437" cy="369887"/>
          </a:xfrm>
          <a:prstGeom prst="rect">
            <a:avLst/>
          </a:prstGeom>
          <a:solidFill>
            <a:schemeClr val="bg1"/>
          </a:solidFill>
          <a:ln w="9525">
            <a:solidFill>
              <a:schemeClr val="bg1"/>
            </a:solidFill>
            <a:miter lim="800000"/>
            <a:headEnd/>
            <a:tailEnd/>
          </a:ln>
        </p:spPr>
        <p:txBody>
          <a:bodyPr>
            <a:spAutoFit/>
          </a:bodyPr>
          <a:lstStyle/>
          <a:p>
            <a:endParaRPr lang="id-ID"/>
          </a:p>
        </p:txBody>
      </p:sp>
      <p:grpSp>
        <p:nvGrpSpPr>
          <p:cNvPr id="93190" name="Group 10"/>
          <p:cNvGrpSpPr>
            <a:grpSpLocks/>
          </p:cNvGrpSpPr>
          <p:nvPr/>
        </p:nvGrpSpPr>
        <p:grpSpPr bwMode="auto">
          <a:xfrm>
            <a:off x="0" y="6500813"/>
            <a:ext cx="9144000" cy="357187"/>
            <a:chOff x="0" y="6500834"/>
            <a:chExt cx="9144000" cy="357166"/>
          </a:xfrm>
        </p:grpSpPr>
        <p:sp>
          <p:nvSpPr>
            <p:cNvPr id="8" name="Rectangle 7"/>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3192" name="Picture 2"/>
            <p:cNvPicPr>
              <a:picLocks noChangeAspect="1" noChangeArrowheads="1"/>
            </p:cNvPicPr>
            <p:nvPr/>
          </p:nvPicPr>
          <p:blipFill>
            <a:blip r:embed="rId4"/>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pPr algn="ctr">
              <a:defRPr/>
            </a:pPr>
            <a:r>
              <a:rPr lang="id-ID" dirty="0" smtClean="0">
                <a:solidFill>
                  <a:srgbClr val="FD5E4D"/>
                </a:solidFill>
              </a:rPr>
              <a:t>Advances in diarrheagenic </a:t>
            </a:r>
            <a:r>
              <a:rPr lang="id-ID" i="1" dirty="0" smtClean="0">
                <a:solidFill>
                  <a:srgbClr val="FD5E4D"/>
                </a:solidFill>
              </a:rPr>
              <a:t>e. </a:t>
            </a:r>
            <a:r>
              <a:rPr lang="id-ID" i="1" cap="none" dirty="0" smtClean="0">
                <a:solidFill>
                  <a:srgbClr val="FD5E4D"/>
                </a:solidFill>
              </a:rPr>
              <a:t>coli </a:t>
            </a:r>
            <a:r>
              <a:rPr lang="id-ID" cap="none" dirty="0" smtClean="0">
                <a:solidFill>
                  <a:srgbClr val="FD5E4D"/>
                </a:solidFill>
              </a:rPr>
              <a:t>CONTROL MEASURES DURING PRODUCTION &amp; PROCESSING</a:t>
            </a:r>
            <a:endParaRPr lang="en-US" dirty="0">
              <a:solidFill>
                <a:srgbClr val="FD5E4D"/>
              </a:solidFill>
            </a:endParaRPr>
          </a:p>
        </p:txBody>
      </p:sp>
      <p:sp>
        <p:nvSpPr>
          <p:cNvPr id="7" name="Subtitle 6"/>
          <p:cNvSpPr>
            <a:spLocks noGrp="1"/>
          </p:cNvSpPr>
          <p:nvPr>
            <p:ph type="subTitle" idx="1"/>
          </p:nvPr>
        </p:nvSpPr>
        <p:spPr/>
        <p:txBody>
          <a:bodyPr/>
          <a:lstStyle/>
          <a:p>
            <a:pPr>
              <a:defRPr/>
            </a:pPr>
            <a:endParaRPr lang="en-US"/>
          </a:p>
        </p:txBody>
      </p:sp>
      <p:grpSp>
        <p:nvGrpSpPr>
          <p:cNvPr id="94212"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4214"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SUFFER SUPPLY CHAINS</a:t>
            </a:r>
            <a:endParaRPr lang="en-US" dirty="0">
              <a:solidFill>
                <a:srgbClr val="FD5E4D"/>
              </a:solidFill>
            </a:endParaRPr>
          </a:p>
        </p:txBody>
      </p:sp>
      <p:sp>
        <p:nvSpPr>
          <p:cNvPr id="95235" name="Content Placeholder 2"/>
          <p:cNvSpPr>
            <a:spLocks noGrp="1"/>
          </p:cNvSpPr>
          <p:nvPr>
            <p:ph idx="1"/>
          </p:nvPr>
        </p:nvSpPr>
        <p:spPr/>
        <p:txBody>
          <a:bodyPr/>
          <a:lstStyle/>
          <a:p>
            <a:r>
              <a:rPr lang="id-ID" smtClean="0"/>
              <a:t>Increased pest control &amp; sanitation programs.</a:t>
            </a:r>
          </a:p>
          <a:p>
            <a:r>
              <a:rPr lang="id-ID" smtClean="0"/>
              <a:t>Use of HACCP concepts, GAP, GHP, SSOP, GDP.</a:t>
            </a:r>
          </a:p>
          <a:p>
            <a:r>
              <a:rPr lang="id-ID" smtClean="0"/>
              <a:t>Final products testing for </a:t>
            </a:r>
            <a:r>
              <a:rPr lang="id-ID" i="1" smtClean="0"/>
              <a:t>E. coli </a:t>
            </a:r>
          </a:p>
          <a:p>
            <a:r>
              <a:rPr lang="id-ID" smtClean="0"/>
              <a:t>hide contamination and/or fish meat contamination. </a:t>
            </a:r>
          </a:p>
          <a:p>
            <a:r>
              <a:rPr lang="id-ID" smtClean="0"/>
              <a:t> </a:t>
            </a:r>
            <a:endParaRPr lang="en-US" smtClean="0"/>
          </a:p>
        </p:txBody>
      </p:sp>
      <p:grpSp>
        <p:nvGrpSpPr>
          <p:cNvPr id="95236"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5238"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id-ID" dirty="0" smtClean="0">
                <a:solidFill>
                  <a:srgbClr val="FD5E4D"/>
                </a:solidFill>
              </a:rPr>
              <a:t>MINIMIZING CONTAMINATION EVENTS DURING PROCESSING</a:t>
            </a:r>
            <a:endParaRPr lang="en-US" dirty="0">
              <a:solidFill>
                <a:srgbClr val="FD5E4D"/>
              </a:solidFill>
            </a:endParaRPr>
          </a:p>
        </p:txBody>
      </p:sp>
      <p:sp>
        <p:nvSpPr>
          <p:cNvPr id="96259" name="Content Placeholder 2"/>
          <p:cNvSpPr>
            <a:spLocks noGrp="1"/>
          </p:cNvSpPr>
          <p:nvPr>
            <p:ph idx="1"/>
          </p:nvPr>
        </p:nvSpPr>
        <p:spPr/>
        <p:txBody>
          <a:bodyPr/>
          <a:lstStyle/>
          <a:p>
            <a:r>
              <a:rPr lang="id-ID" smtClean="0"/>
              <a:t>Address worker education &amp; hygiene.</a:t>
            </a:r>
          </a:p>
          <a:p>
            <a:r>
              <a:rPr lang="id-ID" smtClean="0"/>
              <a:t>Zero tolerance policy during processing include equipments, RM, products, &amp; workers.</a:t>
            </a:r>
          </a:p>
          <a:p>
            <a:r>
              <a:rPr lang="id-ID" smtClean="0"/>
              <a:t>Reduce cross contamination betwen products &amp; equipmentsand/or workers</a:t>
            </a:r>
          </a:p>
          <a:p>
            <a:endParaRPr lang="en-US" smtClean="0"/>
          </a:p>
        </p:txBody>
      </p:sp>
      <p:grpSp>
        <p:nvGrpSpPr>
          <p:cNvPr id="96260"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6262"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INACTIVATION</a:t>
            </a:r>
            <a:endParaRPr lang="en-US" dirty="0">
              <a:solidFill>
                <a:srgbClr val="FD5E4D"/>
              </a:solidFill>
            </a:endParaRPr>
          </a:p>
        </p:txBody>
      </p:sp>
      <p:sp>
        <p:nvSpPr>
          <p:cNvPr id="97283" name="Content Placeholder 2"/>
          <p:cNvSpPr>
            <a:spLocks noGrp="1"/>
          </p:cNvSpPr>
          <p:nvPr>
            <p:ph idx="1"/>
          </p:nvPr>
        </p:nvSpPr>
        <p:spPr/>
        <p:txBody>
          <a:bodyPr/>
          <a:lstStyle/>
          <a:p>
            <a:r>
              <a:rPr lang="id-ID" smtClean="0"/>
              <a:t>Appropriate processing &amp; handling</a:t>
            </a:r>
          </a:p>
          <a:p>
            <a:r>
              <a:rPr lang="id-ID" smtClean="0"/>
              <a:t>Pasteurization</a:t>
            </a:r>
          </a:p>
          <a:p>
            <a:r>
              <a:rPr lang="id-ID" smtClean="0"/>
              <a:t>Heat treatments</a:t>
            </a:r>
          </a:p>
          <a:p>
            <a:r>
              <a:rPr lang="id-ID" smtClean="0"/>
              <a:t>Low dose of irradiation (≥ 3 kGy is able to innactivate pathogen).</a:t>
            </a:r>
          </a:p>
          <a:p>
            <a:r>
              <a:rPr lang="id-ID" smtClean="0"/>
              <a:t>Nonthermal processes: High hydrostatic pressure, shock waves, ultrasonication, pulsed ultraviolet </a:t>
            </a:r>
            <a:endParaRPr lang="en-US" smtClean="0"/>
          </a:p>
        </p:txBody>
      </p:sp>
      <p:grpSp>
        <p:nvGrpSpPr>
          <p:cNvPr id="97284"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7286"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INHIBITION</a:t>
            </a:r>
            <a:endParaRPr lang="en-US" dirty="0">
              <a:solidFill>
                <a:srgbClr val="FD5E4D"/>
              </a:solidFill>
            </a:endParaRPr>
          </a:p>
        </p:txBody>
      </p:sp>
      <p:sp>
        <p:nvSpPr>
          <p:cNvPr id="98307" name="Content Placeholder 2"/>
          <p:cNvSpPr>
            <a:spLocks noGrp="1"/>
          </p:cNvSpPr>
          <p:nvPr>
            <p:ph idx="1"/>
          </p:nvPr>
        </p:nvSpPr>
        <p:spPr/>
        <p:txBody>
          <a:bodyPr/>
          <a:lstStyle/>
          <a:p>
            <a:r>
              <a:rPr lang="id-ID" sz="2800" smtClean="0"/>
              <a:t>Using antimicrobial agents/ingredients within food products.</a:t>
            </a:r>
          </a:p>
          <a:p>
            <a:r>
              <a:rPr lang="id-ID" sz="2800" smtClean="0"/>
              <a:t>Using modified atmosphere packaging.</a:t>
            </a:r>
          </a:p>
          <a:p>
            <a:r>
              <a:rPr lang="id-ID" sz="2800" smtClean="0"/>
              <a:t>Chill temperature (4</a:t>
            </a:r>
            <a:r>
              <a:rPr lang="id-ID" sz="2800" baseline="30000" smtClean="0"/>
              <a:t>o</a:t>
            </a:r>
            <a:r>
              <a:rPr lang="id-ID" sz="2800" smtClean="0"/>
              <a:t>C or 40</a:t>
            </a:r>
            <a:r>
              <a:rPr lang="id-ID" sz="2800" baseline="30000" smtClean="0"/>
              <a:t>o</a:t>
            </a:r>
            <a:r>
              <a:rPr lang="id-ID" sz="2800" smtClean="0"/>
              <a:t>F) </a:t>
            </a:r>
            <a:r>
              <a:rPr lang="id-ID" sz="2800" smtClean="0">
                <a:sym typeface="Wingdings" pitchFamily="2" charset="2"/>
              </a:rPr>
              <a:t> </a:t>
            </a:r>
            <a:r>
              <a:rPr lang="id-ID" sz="2800" i="1" smtClean="0">
                <a:sym typeface="Wingdings" pitchFamily="2" charset="2"/>
              </a:rPr>
              <a:t>E. coli</a:t>
            </a:r>
            <a:r>
              <a:rPr lang="id-ID" sz="2800" smtClean="0">
                <a:sym typeface="Wingdings" pitchFamily="2" charset="2"/>
              </a:rPr>
              <a:t> not grow</a:t>
            </a:r>
          </a:p>
          <a:p>
            <a:endParaRPr lang="id-ID" sz="2800" smtClean="0"/>
          </a:p>
          <a:p>
            <a:endParaRPr lang="id-ID" sz="2800" smtClean="0"/>
          </a:p>
          <a:p>
            <a:endParaRPr lang="id-ID" sz="2800" smtClean="0"/>
          </a:p>
        </p:txBody>
      </p:sp>
      <p:grpSp>
        <p:nvGrpSpPr>
          <p:cNvPr id="98308"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8310"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D5E4D"/>
                </a:solidFill>
              </a:rPr>
              <a:t>prevention</a:t>
            </a:r>
            <a:endParaRPr lang="en-US" dirty="0">
              <a:solidFill>
                <a:srgbClr val="FD5E4D"/>
              </a:solidFill>
            </a:endParaRPr>
          </a:p>
        </p:txBody>
      </p:sp>
      <p:sp>
        <p:nvSpPr>
          <p:cNvPr id="99331" name="Content Placeholder 2"/>
          <p:cNvSpPr>
            <a:spLocks noGrp="1"/>
          </p:cNvSpPr>
          <p:nvPr>
            <p:ph idx="1"/>
          </p:nvPr>
        </p:nvSpPr>
        <p:spPr>
          <a:xfrm>
            <a:off x="304800" y="1554163"/>
            <a:ext cx="7839075" cy="4525962"/>
          </a:xfrm>
        </p:spPr>
        <p:txBody>
          <a:bodyPr/>
          <a:lstStyle/>
          <a:p>
            <a:r>
              <a:rPr lang="id-ID" sz="2600" smtClean="0"/>
              <a:t>Do not eat raw / undercooked beef / drink raw milk</a:t>
            </a:r>
          </a:p>
          <a:p>
            <a:r>
              <a:rPr lang="id-ID" sz="2600" smtClean="0"/>
              <a:t>Abattoir hygiene to prevent faecal contamination</a:t>
            </a:r>
          </a:p>
          <a:p>
            <a:r>
              <a:rPr lang="id-ID" sz="2600" smtClean="0"/>
              <a:t> adequate cookin of meat &amp; fish</a:t>
            </a:r>
          </a:p>
          <a:p>
            <a:r>
              <a:rPr lang="id-ID" sz="2600" smtClean="0"/>
              <a:t> Good personal hygiene &amp; health education</a:t>
            </a:r>
          </a:p>
          <a:p>
            <a:pPr>
              <a:buFont typeface="Wingdings 2" pitchFamily="18" charset="2"/>
              <a:buNone/>
            </a:pPr>
            <a:endParaRPr lang="en-US" sz="2600" smtClean="0"/>
          </a:p>
        </p:txBody>
      </p:sp>
      <p:grpSp>
        <p:nvGrpSpPr>
          <p:cNvPr id="99332"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99334" name="Picture 2"/>
            <p:cNvPicPr>
              <a:picLocks noChangeAspect="1" noChangeArrowheads="1"/>
            </p:cNvPicPr>
            <p:nvPr/>
          </p:nvPicPr>
          <p:blipFill>
            <a:blip r:embed="rId2"/>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defRPr/>
            </a:pPr>
            <a:endParaRPr lang="en-US" dirty="0"/>
          </a:p>
        </p:txBody>
      </p:sp>
      <p:sp>
        <p:nvSpPr>
          <p:cNvPr id="4" name="Title 3"/>
          <p:cNvSpPr>
            <a:spLocks noGrp="1"/>
          </p:cNvSpPr>
          <p:nvPr>
            <p:ph type="title"/>
          </p:nvPr>
        </p:nvSpPr>
        <p:spPr>
          <a:xfrm>
            <a:off x="180975" y="2946400"/>
            <a:ext cx="8686800" cy="1185863"/>
          </a:xfrm>
        </p:spPr>
        <p:txBody>
          <a:bodyPr/>
          <a:lstStyle/>
          <a:p>
            <a:pPr>
              <a:defRPr/>
            </a:pPr>
            <a:r>
              <a:rPr lang="en-US" sz="5400" b="1" dirty="0" smtClean="0">
                <a:solidFill>
                  <a:srgbClr val="FFFF00"/>
                </a:solidFill>
                <a:effectLst>
                  <a:outerShdw blurRad="38100" dist="38100" dir="2700000" algn="tl">
                    <a:srgbClr val="000000">
                      <a:alpha val="43137"/>
                    </a:srgbClr>
                  </a:outerShdw>
                  <a:reflection blurRad="12700" stA="48000" endA="300" endPos="55000" dir="5400000" sy="-90000" algn="bl" rotWithShape="0"/>
                </a:effectLst>
              </a:rPr>
              <a:t>Thank you for attention</a:t>
            </a:r>
            <a:endParaRPr lang="en-US" sz="5400" b="1" dirty="0">
              <a:solidFill>
                <a:srgbClr val="FFFF00"/>
              </a:solidFill>
              <a:effectLst>
                <a:outerShdw blurRad="38100" dist="38100" dir="2700000" algn="tl">
                  <a:srgbClr val="000000">
                    <a:alpha val="43137"/>
                  </a:srgbClr>
                </a:outerShdw>
                <a:reflection blurRad="12700" stA="48000" endA="300" endPos="55000" dir="5400000" sy="-90000" algn="bl" rotWithShape="0"/>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defRPr/>
            </a:pPr>
            <a:r>
              <a:rPr lang="id-ID" dirty="0" smtClean="0">
                <a:solidFill>
                  <a:srgbClr val="FF0000"/>
                </a:solidFill>
              </a:rPr>
              <a:t>THE ORGANISM</a:t>
            </a:r>
            <a:endParaRPr lang="en-US" dirty="0" smtClean="0">
              <a:solidFill>
                <a:srgbClr val="FF0000"/>
              </a:solidFill>
            </a:endParaRPr>
          </a:p>
        </p:txBody>
      </p:sp>
      <p:sp>
        <p:nvSpPr>
          <p:cNvPr id="56323" name="Rectangle 3"/>
          <p:cNvSpPr>
            <a:spLocks noGrp="1" noChangeArrowheads="1"/>
          </p:cNvSpPr>
          <p:nvPr>
            <p:ph idx="1"/>
          </p:nvPr>
        </p:nvSpPr>
        <p:spPr>
          <a:xfrm>
            <a:off x="457200" y="1774825"/>
            <a:ext cx="5543550" cy="3368675"/>
          </a:xfrm>
        </p:spPr>
        <p:txBody>
          <a:bodyPr/>
          <a:lstStyle/>
          <a:p>
            <a:pPr marL="419100" indent="-382588" eaLnBrk="1" hangingPunct="1">
              <a:buFont typeface="Wingdings 2" pitchFamily="18" charset="2"/>
              <a:buChar char=""/>
            </a:pPr>
            <a:r>
              <a:rPr lang="id-ID" sz="2800" smtClean="0"/>
              <a:t>Gram (+) spore-forming rod</a:t>
            </a:r>
          </a:p>
          <a:p>
            <a:pPr marL="419100" indent="-382588" eaLnBrk="1" hangingPunct="1">
              <a:buFont typeface="Wingdings 2" pitchFamily="18" charset="2"/>
              <a:buChar char=""/>
            </a:pPr>
            <a:r>
              <a:rPr lang="id-ID" sz="2800" smtClean="0"/>
              <a:t>Only srovar A, B, E &amp; F cause botulism in human.</a:t>
            </a:r>
          </a:p>
          <a:p>
            <a:pPr marL="419100" indent="-382588" eaLnBrk="1" hangingPunct="1">
              <a:buFont typeface="Wingdings 2" pitchFamily="18" charset="2"/>
              <a:buChar char=""/>
            </a:pPr>
            <a:r>
              <a:rPr lang="id-ID" sz="2800" smtClean="0"/>
              <a:t>2 types of </a:t>
            </a:r>
            <a:r>
              <a:rPr lang="id-ID" sz="2800" i="1" smtClean="0"/>
              <a:t>C. Botulinum </a:t>
            </a:r>
            <a:r>
              <a:rPr lang="id-ID" sz="2800" smtClean="0"/>
              <a:t>exist :</a:t>
            </a:r>
            <a:r>
              <a:rPr lang="id-ID" sz="2800" i="1" smtClean="0"/>
              <a:t> </a:t>
            </a:r>
            <a:r>
              <a:rPr lang="en-US" sz="2800" smtClean="0"/>
              <a:t>proteolytic</a:t>
            </a:r>
            <a:r>
              <a:rPr lang="id-ID" sz="2800" smtClean="0"/>
              <a:t> (A, some B &amp; F)</a:t>
            </a:r>
          </a:p>
          <a:p>
            <a:pPr marL="419100" indent="-382588" eaLnBrk="1" hangingPunct="1">
              <a:buFont typeface="Wingdings 2" pitchFamily="18" charset="2"/>
              <a:buNone/>
            </a:pPr>
            <a:r>
              <a:rPr lang="id-ID" sz="2800" smtClean="0"/>
              <a:t>     Non proteolytic (E, some B&amp;)</a:t>
            </a:r>
            <a:endParaRPr lang="en-US" sz="2800" smtClean="0"/>
          </a:p>
          <a:p>
            <a:pPr marL="419100" indent="-382588" eaLnBrk="1" hangingPunct="1">
              <a:buFont typeface="Wingdings 2" pitchFamily="18" charset="2"/>
              <a:buChar char=""/>
            </a:pPr>
            <a:endParaRPr lang="en-US" sz="2800" smtClean="0"/>
          </a:p>
          <a:p>
            <a:pPr marL="419100" indent="-382588" eaLnBrk="1" hangingPunct="1">
              <a:buFont typeface="Wingdings 2" pitchFamily="18" charset="2"/>
              <a:buNone/>
            </a:pPr>
            <a:endParaRPr lang="en-US" sz="2800" smtClean="0"/>
          </a:p>
        </p:txBody>
      </p:sp>
      <p:pic>
        <p:nvPicPr>
          <p:cNvPr id="56324" name="Picture 4" descr="H:\Bahan Kuliah\Toksi\Bakteria Clostridium botulinum_files\BakteriaClostridiumBotulinmu.gif"/>
          <p:cNvPicPr>
            <a:picLocks noChangeAspect="1" noChangeArrowheads="1" noCrop="1"/>
          </p:cNvPicPr>
          <p:nvPr/>
        </p:nvPicPr>
        <p:blipFill>
          <a:blip r:embed="rId3"/>
          <a:srcRect/>
          <a:stretch>
            <a:fillRect/>
          </a:stretch>
        </p:blipFill>
        <p:spPr bwMode="auto">
          <a:xfrm>
            <a:off x="5929313" y="1857375"/>
            <a:ext cx="2909887" cy="2381250"/>
          </a:xfrm>
          <a:prstGeom prst="rect">
            <a:avLst/>
          </a:prstGeom>
          <a:noFill/>
          <a:ln w="9525">
            <a:noFill/>
            <a:miter lim="800000"/>
            <a:headEnd/>
            <a:tailEnd/>
          </a:ln>
        </p:spPr>
      </p:pic>
      <p:grpSp>
        <p:nvGrpSpPr>
          <p:cNvPr id="56325" name="Group 10"/>
          <p:cNvGrpSpPr>
            <a:grpSpLocks/>
          </p:cNvGrpSpPr>
          <p:nvPr/>
        </p:nvGrpSpPr>
        <p:grpSpPr bwMode="auto">
          <a:xfrm>
            <a:off x="0" y="6500813"/>
            <a:ext cx="9144000" cy="357187"/>
            <a:chOff x="0" y="6500834"/>
            <a:chExt cx="9144000" cy="357166"/>
          </a:xfrm>
        </p:grpSpPr>
        <p:sp>
          <p:nvSpPr>
            <p:cNvPr id="6" name="Rectangle 5"/>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56327" name="Picture 2"/>
            <p:cNvPicPr>
              <a:picLocks noChangeAspect="1" noChangeArrowheads="1"/>
            </p:cNvPicPr>
            <p:nvPr/>
          </p:nvPicPr>
          <p:blipFill>
            <a:blip r:embed="rId4"/>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dirty="0" smtClean="0">
                <a:solidFill>
                  <a:srgbClr val="FF0000"/>
                </a:solidFill>
              </a:rPr>
              <a:t>Characteristic of </a:t>
            </a:r>
            <a:r>
              <a:rPr lang="id-ID" i="1" dirty="0" smtClean="0">
                <a:solidFill>
                  <a:srgbClr val="FF0000"/>
                </a:solidFill>
              </a:rPr>
              <a:t>C. </a:t>
            </a:r>
            <a:r>
              <a:rPr lang="id-ID" i="1" cap="none" dirty="0" smtClean="0">
                <a:solidFill>
                  <a:srgbClr val="FF0000"/>
                </a:solidFill>
              </a:rPr>
              <a:t>botulinum</a:t>
            </a:r>
            <a:endParaRPr lang="en-US" i="1" dirty="0">
              <a:solidFill>
                <a:srgbClr val="FF0000"/>
              </a:solidFill>
            </a:endParaRPr>
          </a:p>
        </p:txBody>
      </p:sp>
      <p:sp>
        <p:nvSpPr>
          <p:cNvPr id="57347" name="Content Placeholder 2"/>
          <p:cNvSpPr>
            <a:spLocks noGrp="1"/>
          </p:cNvSpPr>
          <p:nvPr>
            <p:ph idx="1"/>
          </p:nvPr>
        </p:nvSpPr>
        <p:spPr/>
        <p:txBody>
          <a:bodyPr/>
          <a:lstStyle/>
          <a:p>
            <a:r>
              <a:rPr lang="id-ID" sz="2800" smtClean="0"/>
              <a:t>Gram positive, endospore-forming anaerobes.</a:t>
            </a:r>
          </a:p>
          <a:p>
            <a:r>
              <a:rPr lang="en-US" sz="2800" smtClean="0"/>
              <a:t>Botulism is characterized as a rare paralytic disease caused by a nerve toxin produced by the pathogen</a:t>
            </a:r>
            <a:r>
              <a:rPr lang="id-ID" sz="2800" smtClean="0"/>
              <a:t>.</a:t>
            </a:r>
          </a:p>
          <a:p>
            <a:r>
              <a:rPr lang="en-US" sz="2800" smtClean="0"/>
              <a:t>The rod-shaped organisms grow best in low-oxygen environments.</a:t>
            </a:r>
            <a:endParaRPr lang="id-ID" sz="2800" smtClean="0"/>
          </a:p>
          <a:p>
            <a:r>
              <a:rPr lang="id-ID" sz="2800" smtClean="0"/>
              <a:t>Proteolityc </a:t>
            </a:r>
            <a:r>
              <a:rPr lang="id-ID" sz="2800" i="1" smtClean="0"/>
              <a:t>C. botulinum </a:t>
            </a:r>
            <a:r>
              <a:rPr lang="id-ID" sz="2800" smtClean="0"/>
              <a:t>is a highly dangerous pathogen.</a:t>
            </a:r>
          </a:p>
          <a:p>
            <a:r>
              <a:rPr lang="id-ID" sz="2800" smtClean="0"/>
              <a:t> </a:t>
            </a:r>
            <a:endParaRPr lang="en-US" sz="28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eaLnBrk="1" hangingPunct="1">
              <a:defRPr/>
            </a:pPr>
            <a:r>
              <a:rPr lang="id-ID" dirty="0" smtClean="0">
                <a:solidFill>
                  <a:srgbClr val="FF0000"/>
                </a:solidFill>
              </a:rPr>
              <a:t>Botulinum toxin types</a:t>
            </a:r>
          </a:p>
        </p:txBody>
      </p:sp>
      <p:sp>
        <p:nvSpPr>
          <p:cNvPr id="58371" name="Content Placeholder 2"/>
          <p:cNvSpPr>
            <a:spLocks noGrp="1"/>
          </p:cNvSpPr>
          <p:nvPr>
            <p:ph idx="1"/>
          </p:nvPr>
        </p:nvSpPr>
        <p:spPr>
          <a:xfrm>
            <a:off x="457200" y="1600200"/>
            <a:ext cx="8686800" cy="4114800"/>
          </a:xfrm>
        </p:spPr>
        <p:txBody>
          <a:bodyPr/>
          <a:lstStyle/>
          <a:p>
            <a:pPr eaLnBrk="1" hangingPunct="1"/>
            <a:r>
              <a:rPr lang="id-ID" sz="2400" smtClean="0"/>
              <a:t>A*= vegetable, fruit, meat, fish &amp; canned products</a:t>
            </a:r>
          </a:p>
          <a:p>
            <a:pPr eaLnBrk="1" hangingPunct="1"/>
            <a:r>
              <a:rPr lang="id-ID" sz="2400" smtClean="0"/>
              <a:t>B*= pork meat</a:t>
            </a:r>
          </a:p>
          <a:p>
            <a:pPr eaLnBrk="1" hangingPunct="1"/>
            <a:r>
              <a:rPr lang="id-ID" sz="2400" smtClean="0"/>
              <a:t>C = spoil vegetable, carcass, &amp; pork liver</a:t>
            </a:r>
          </a:p>
          <a:p>
            <a:pPr eaLnBrk="1" hangingPunct="1"/>
            <a:r>
              <a:rPr lang="id-ID" sz="2400" smtClean="0"/>
              <a:t>D = carcass</a:t>
            </a:r>
          </a:p>
          <a:p>
            <a:pPr eaLnBrk="1" hangingPunct="1"/>
            <a:r>
              <a:rPr lang="id-ID" sz="2400" smtClean="0"/>
              <a:t>E*= fish, marine organism, &amp; raw fish</a:t>
            </a:r>
          </a:p>
          <a:p>
            <a:pPr eaLnBrk="1" hangingPunct="1"/>
            <a:r>
              <a:rPr lang="id-ID" sz="2400" smtClean="0"/>
              <a:t>F  = liver paste</a:t>
            </a:r>
          </a:p>
        </p:txBody>
      </p:sp>
      <p:grpSp>
        <p:nvGrpSpPr>
          <p:cNvPr id="58372" name="Group 10"/>
          <p:cNvGrpSpPr>
            <a:grpSpLocks/>
          </p:cNvGrpSpPr>
          <p:nvPr/>
        </p:nvGrpSpPr>
        <p:grpSpPr bwMode="auto">
          <a:xfrm>
            <a:off x="0" y="6500813"/>
            <a:ext cx="9144000" cy="357187"/>
            <a:chOff x="0" y="6500834"/>
            <a:chExt cx="9144000" cy="357166"/>
          </a:xfrm>
        </p:grpSpPr>
        <p:sp>
          <p:nvSpPr>
            <p:cNvPr id="5" name="Rectangle 4"/>
            <p:cNvSpPr/>
            <p:nvPr/>
          </p:nvSpPr>
          <p:spPr>
            <a:xfrm>
              <a:off x="0" y="6500834"/>
              <a:ext cx="9144000" cy="357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1200" dirty="0" err="1">
                  <a:solidFill>
                    <a:srgbClr val="FFC000"/>
                  </a:solidFill>
                </a:rPr>
                <a:t>EKO</a:t>
              </a:r>
              <a:r>
                <a:rPr lang="en-US" sz="1200" dirty="0">
                  <a:solidFill>
                    <a:srgbClr val="FFC000"/>
                  </a:solidFill>
                </a:rPr>
                <a:t> </a:t>
              </a:r>
              <a:r>
                <a:rPr lang="en-US" sz="1200" dirty="0" err="1">
                  <a:solidFill>
                    <a:srgbClr val="FFC000"/>
                  </a:solidFill>
                </a:rPr>
                <a:t>SUSANTO</a:t>
              </a:r>
              <a:r>
                <a:rPr lang="en-US" sz="1200" dirty="0">
                  <a:solidFill>
                    <a:srgbClr val="FFC000"/>
                  </a:solidFill>
                </a:rPr>
                <a:t> – </a:t>
              </a:r>
              <a:r>
                <a:rPr lang="en-US" sz="1200" dirty="0" err="1">
                  <a:solidFill>
                    <a:srgbClr val="FFC000"/>
                  </a:solidFill>
                </a:rPr>
                <a:t>DIPONEGORO</a:t>
              </a:r>
              <a:r>
                <a:rPr lang="en-US" sz="1200" dirty="0">
                  <a:solidFill>
                    <a:srgbClr val="FFC000"/>
                  </a:solidFill>
                </a:rPr>
                <a:t> UNIVERSITY (eko_thp@undip.ac.id)</a:t>
              </a:r>
            </a:p>
          </p:txBody>
        </p:sp>
        <p:pic>
          <p:nvPicPr>
            <p:cNvPr id="58374" name="Picture 2"/>
            <p:cNvPicPr>
              <a:picLocks noChangeAspect="1" noChangeArrowheads="1"/>
            </p:cNvPicPr>
            <p:nvPr/>
          </p:nvPicPr>
          <p:blipFill>
            <a:blip r:embed="rId3"/>
            <a:srcRect/>
            <a:stretch>
              <a:fillRect/>
            </a:stretch>
          </p:blipFill>
          <p:spPr bwMode="auto">
            <a:xfrm>
              <a:off x="1857356" y="6500834"/>
              <a:ext cx="348147" cy="35716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686800" cy="838200"/>
          </a:xfrm>
        </p:spPr>
        <p:txBody>
          <a:bodyPr>
            <a:noAutofit/>
          </a:bodyPr>
          <a:lstStyle/>
          <a:p>
            <a:pPr algn="ctr">
              <a:defRPr/>
            </a:pPr>
            <a:r>
              <a:rPr lang="id-ID" sz="2800" dirty="0" smtClean="0">
                <a:solidFill>
                  <a:srgbClr val="FF0000"/>
                </a:solidFill>
              </a:rPr>
              <a:t>Botulinogenic properties of fish products (Huss, 1994) </a:t>
            </a:r>
            <a:endParaRPr lang="en-US" sz="2800" dirty="0">
              <a:solidFill>
                <a:srgbClr val="FF0000"/>
              </a:solidFill>
            </a:endParaRPr>
          </a:p>
        </p:txBody>
      </p:sp>
      <p:graphicFrame>
        <p:nvGraphicFramePr>
          <p:cNvPr id="4" name="Table 3"/>
          <p:cNvGraphicFramePr>
            <a:graphicFrameLocks noGrp="1"/>
          </p:cNvGraphicFramePr>
          <p:nvPr/>
        </p:nvGraphicFramePr>
        <p:xfrm>
          <a:off x="0" y="1143000"/>
          <a:ext cx="9144000" cy="5704481"/>
        </p:xfrm>
        <a:graphic>
          <a:graphicData uri="http://schemas.openxmlformats.org/drawingml/2006/table">
            <a:tbl>
              <a:tblPr/>
              <a:tblGrid>
                <a:gridCol w="1274135"/>
                <a:gridCol w="2548337"/>
                <a:gridCol w="2173582"/>
                <a:gridCol w="2023680"/>
                <a:gridCol w="1124266"/>
              </a:tblGrid>
              <a:tr h="423335">
                <a:tc>
                  <a:txBody>
                    <a:bodyPr/>
                    <a:lstStyle/>
                    <a:p>
                      <a:pPr>
                        <a:lnSpc>
                          <a:spcPct val="115000"/>
                        </a:lnSpc>
                        <a:spcAft>
                          <a:spcPts val="0"/>
                        </a:spcAft>
                      </a:pPr>
                      <a:r>
                        <a:rPr lang="id-ID" sz="1300" dirty="0">
                          <a:latin typeface="Tahoma"/>
                          <a:ea typeface="Calibri"/>
                          <a:cs typeface="Times New Roman"/>
                        </a:rPr>
                        <a:t>Fish product</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Factors adding to botulism hazard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Factors reducing botulism hazard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Safety of product based on</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clasification</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5002">
                <a:tc>
                  <a:txBody>
                    <a:bodyPr/>
                    <a:lstStyle/>
                    <a:p>
                      <a:pPr>
                        <a:lnSpc>
                          <a:spcPct val="115000"/>
                        </a:lnSpc>
                        <a:spcAft>
                          <a:spcPts val="0"/>
                        </a:spcAft>
                      </a:pPr>
                      <a:r>
                        <a:rPr lang="id-ID" sz="1300">
                          <a:latin typeface="Tahoma"/>
                          <a:ea typeface="Calibri"/>
                          <a:cs typeface="Times New Roman"/>
                        </a:rPr>
                        <a:t>Fresh and frozen</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Vacuum packaging</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Traditional chill storage putrefaction before toxin is produced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Cooking before being eaten</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No risk</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58336">
                <a:tc>
                  <a:txBody>
                    <a:bodyPr/>
                    <a:lstStyle/>
                    <a:p>
                      <a:pPr>
                        <a:lnSpc>
                          <a:spcPct val="115000"/>
                        </a:lnSpc>
                        <a:spcAft>
                          <a:spcPts val="0"/>
                        </a:spcAft>
                      </a:pPr>
                      <a:r>
                        <a:rPr lang="id-ID" sz="1300">
                          <a:latin typeface="Tahoma"/>
                          <a:ea typeface="Calibri"/>
                          <a:cs typeface="Times New Roman"/>
                        </a:rPr>
                        <a:t>Pasteurized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Prolonged storage life </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toxin produced before putrefaction </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vacuum packaging </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poor hygiene</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Chill storage  (&lt; 3</a:t>
                      </a:r>
                      <a:r>
                        <a:rPr lang="id-ID" sz="1300" baseline="30000">
                          <a:latin typeface="Tahoma"/>
                          <a:ea typeface="Calibri"/>
                          <a:cs typeface="Times New Roman"/>
                        </a:rPr>
                        <a:t>o</a:t>
                      </a:r>
                      <a:r>
                        <a:rPr lang="id-ID" sz="1300">
                          <a:latin typeface="Tahoma"/>
                          <a:ea typeface="Calibri"/>
                          <a:cs typeface="Times New Roman"/>
                        </a:rPr>
                        <a:t>C)</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Synergistic aerobic flora eliminated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Cooking before being eaten </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Chill storage</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No risk if cooked</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High risk if not cooked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58336">
                <a:tc>
                  <a:txBody>
                    <a:bodyPr/>
                    <a:lstStyle/>
                    <a:p>
                      <a:pPr>
                        <a:lnSpc>
                          <a:spcPct val="115000"/>
                        </a:lnSpc>
                        <a:spcAft>
                          <a:spcPts val="0"/>
                        </a:spcAft>
                      </a:pPr>
                      <a:r>
                        <a:rPr lang="id-ID" sz="1300">
                          <a:latin typeface="Tahoma"/>
                          <a:ea typeface="Calibri"/>
                          <a:cs typeface="Times New Roman"/>
                        </a:rPr>
                        <a:t>Cold smoked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Same as above</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Not cooked before being eaten</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No tradition for chill storage</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Chill storage</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Salting (NaCl concentration &gt; 3%)</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High redox-potential in unspoiled products</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Chill storage</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Process control (raw material, salting when applicable)</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High risk</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68395">
                <a:tc>
                  <a:txBody>
                    <a:bodyPr/>
                    <a:lstStyle/>
                    <a:p>
                      <a:pPr>
                        <a:lnSpc>
                          <a:spcPct val="115000"/>
                        </a:lnSpc>
                        <a:spcAft>
                          <a:spcPts val="0"/>
                        </a:spcAft>
                      </a:pPr>
                      <a:r>
                        <a:rPr lang="id-ID" sz="1300">
                          <a:latin typeface="Tahoma"/>
                          <a:ea typeface="Calibri"/>
                          <a:cs typeface="Times New Roman"/>
                        </a:rPr>
                        <a:t>Fermented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Fermentation may be slow</a:t>
                      </a:r>
                      <a:endParaRPr lang="id-ID" sz="1300" dirty="0">
                        <a:latin typeface="Book Antiqua"/>
                        <a:ea typeface="Calibri"/>
                        <a:cs typeface="Times New Roman"/>
                      </a:endParaRPr>
                    </a:p>
                    <a:p>
                      <a:pPr>
                        <a:lnSpc>
                          <a:spcPct val="115000"/>
                        </a:lnSpc>
                        <a:spcAft>
                          <a:spcPts val="0"/>
                        </a:spcAft>
                      </a:pPr>
                      <a:r>
                        <a:rPr lang="id-ID" sz="1300" dirty="0">
                          <a:latin typeface="Tahoma"/>
                          <a:ea typeface="Calibri"/>
                          <a:cs typeface="Times New Roman"/>
                        </a:rPr>
                        <a:t>High temperature during fermentation</a:t>
                      </a:r>
                      <a:endParaRPr lang="id-ID" sz="1300" dirty="0">
                        <a:latin typeface="Book Antiqua"/>
                        <a:ea typeface="Calibri"/>
                        <a:cs typeface="Times New Roman"/>
                      </a:endParaRPr>
                    </a:p>
                    <a:p>
                      <a:pPr>
                        <a:lnSpc>
                          <a:spcPct val="115000"/>
                        </a:lnSpc>
                        <a:spcAft>
                          <a:spcPts val="0"/>
                        </a:spcAft>
                      </a:pPr>
                      <a:r>
                        <a:rPr lang="id-ID" sz="1300" dirty="0">
                          <a:latin typeface="Tahoma"/>
                          <a:ea typeface="Calibri"/>
                          <a:cs typeface="Times New Roman"/>
                        </a:rPr>
                        <a:t>Not cooked before being eaten</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Salting (NaCl concentration 3 % in brine)</a:t>
                      </a:r>
                      <a:endParaRPr lang="id-ID" sz="1300" dirty="0">
                        <a:latin typeface="Book Antiqua"/>
                        <a:ea typeface="Calibri"/>
                        <a:cs typeface="Times New Roman"/>
                      </a:endParaRPr>
                    </a:p>
                    <a:p>
                      <a:pPr>
                        <a:lnSpc>
                          <a:spcPct val="115000"/>
                        </a:lnSpc>
                        <a:spcAft>
                          <a:spcPts val="0"/>
                        </a:spcAft>
                      </a:pPr>
                      <a:r>
                        <a:rPr lang="id-ID" sz="1300" dirty="0">
                          <a:latin typeface="Tahoma"/>
                          <a:ea typeface="Calibri"/>
                          <a:cs typeface="Times New Roman"/>
                        </a:rPr>
                        <a:t>Chill storage</a:t>
                      </a:r>
                      <a:endParaRPr lang="id-ID" sz="1300" dirty="0">
                        <a:latin typeface="Book Antiqua"/>
                        <a:ea typeface="Calibri"/>
                        <a:cs typeface="Times New Roman"/>
                      </a:endParaRPr>
                    </a:p>
                    <a:p>
                      <a:pPr>
                        <a:lnSpc>
                          <a:spcPct val="115000"/>
                        </a:lnSpc>
                        <a:spcAft>
                          <a:spcPts val="0"/>
                        </a:spcAft>
                      </a:pPr>
                      <a:r>
                        <a:rPr lang="id-ID" sz="1300" dirty="0">
                          <a:latin typeface="Tahoma"/>
                          <a:ea typeface="Calibri"/>
                          <a:cs typeface="Times New Roman"/>
                        </a:rPr>
                        <a:t>Low pH</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Process control</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Chill storage</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High risk</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5002">
                <a:tc>
                  <a:txBody>
                    <a:bodyPr/>
                    <a:lstStyle/>
                    <a:p>
                      <a:pPr>
                        <a:lnSpc>
                          <a:spcPct val="115000"/>
                        </a:lnSpc>
                        <a:spcAft>
                          <a:spcPts val="0"/>
                        </a:spcAft>
                      </a:pPr>
                      <a:r>
                        <a:rPr lang="id-ID" sz="1300">
                          <a:latin typeface="Tahoma"/>
                          <a:ea typeface="Calibri"/>
                          <a:cs typeface="Times New Roman"/>
                        </a:rPr>
                        <a:t>Semi-preserved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Not cooked before being eaten</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Application of salt, acid etc</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Chill storage</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Process control</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Low risk</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5002">
                <a:tc>
                  <a:txBody>
                    <a:bodyPr/>
                    <a:lstStyle/>
                    <a:p>
                      <a:pPr>
                        <a:lnSpc>
                          <a:spcPct val="115000"/>
                        </a:lnSpc>
                        <a:spcAft>
                          <a:spcPts val="0"/>
                        </a:spcAft>
                      </a:pPr>
                      <a:r>
                        <a:rPr lang="id-ID" sz="1300">
                          <a:latin typeface="Tahoma"/>
                          <a:ea typeface="Calibri"/>
                          <a:cs typeface="Times New Roman"/>
                        </a:rPr>
                        <a:t>Fully preserved</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Not cooked before being eaten </a:t>
                      </a:r>
                      <a:endParaRPr lang="id-ID" sz="1300">
                        <a:latin typeface="Book Antiqua"/>
                        <a:ea typeface="Calibri"/>
                        <a:cs typeface="Times New Roman"/>
                      </a:endParaRPr>
                    </a:p>
                    <a:p>
                      <a:pPr>
                        <a:lnSpc>
                          <a:spcPct val="115000"/>
                        </a:lnSpc>
                        <a:spcAft>
                          <a:spcPts val="0"/>
                        </a:spcAft>
                      </a:pPr>
                      <a:r>
                        <a:rPr lang="id-ID" sz="1300">
                          <a:latin typeface="Tahoma"/>
                          <a:ea typeface="Calibri"/>
                          <a:cs typeface="Times New Roman"/>
                        </a:rPr>
                        <a:t>Packed in closed cans</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Autoclaving</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a:latin typeface="Tahoma"/>
                          <a:ea typeface="Calibri"/>
                          <a:cs typeface="Times New Roman"/>
                        </a:rPr>
                        <a:t>Process control (autoclaving, closing of cans)</a:t>
                      </a:r>
                      <a:endParaRPr lang="id-ID" sz="130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id-ID" sz="1300" dirty="0">
                          <a:latin typeface="Tahoma"/>
                          <a:ea typeface="Calibri"/>
                          <a:cs typeface="Times New Roman"/>
                        </a:rPr>
                        <a:t>Low risk</a:t>
                      </a:r>
                      <a:endParaRPr lang="id-ID" sz="1300" dirty="0">
                        <a:latin typeface="Book Antiqua"/>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id-ID" dirty="0" smtClean="0">
                <a:solidFill>
                  <a:srgbClr val="FF0000"/>
                </a:solidFill>
              </a:rPr>
              <a:t>Characteristic of botulinum neurotoxin</a:t>
            </a:r>
            <a:endParaRPr lang="en-US" dirty="0">
              <a:solidFill>
                <a:srgbClr val="FF0000"/>
              </a:solidFill>
            </a:endParaRPr>
          </a:p>
        </p:txBody>
      </p:sp>
      <p:sp>
        <p:nvSpPr>
          <p:cNvPr id="60419" name="Content Placeholder 2"/>
          <p:cNvSpPr>
            <a:spLocks noGrp="1"/>
          </p:cNvSpPr>
          <p:nvPr>
            <p:ph idx="1"/>
          </p:nvPr>
        </p:nvSpPr>
        <p:spPr/>
        <p:txBody>
          <a:bodyPr/>
          <a:lstStyle/>
          <a:p>
            <a:r>
              <a:rPr lang="id-ID" sz="2600" smtClean="0"/>
              <a:t>Heat labile proteins.</a:t>
            </a:r>
          </a:p>
          <a:p>
            <a:r>
              <a:rPr lang="id-ID" sz="2600" smtClean="0"/>
              <a:t>Innactivation at temperature 121</a:t>
            </a:r>
            <a:r>
              <a:rPr lang="id-ID" sz="2600" baseline="30000" smtClean="0"/>
              <a:t>o</a:t>
            </a:r>
            <a:r>
              <a:rPr lang="id-ID" sz="2600" smtClean="0"/>
              <a:t>C, freezing doesn’t innactivate  botulism toxins.</a:t>
            </a:r>
          </a:p>
          <a:p>
            <a:r>
              <a:rPr lang="id-ID" sz="2600" smtClean="0"/>
              <a:t>7 major neurotoxins (types A – G).</a:t>
            </a:r>
          </a:p>
          <a:p>
            <a:r>
              <a:rPr lang="id-ID" sz="2600" smtClean="0"/>
              <a:t>Neurotoxin are commonly associated with other proteins, such as hemagluttinin &amp; non-toxin-nonhemagglutinin.</a:t>
            </a:r>
          </a:p>
          <a:p>
            <a:r>
              <a:rPr lang="id-ID" sz="2600" smtClean="0"/>
              <a:t>The neurotoxins are 150-kDa poteins, comprise heavy chain (100 kDa) &amp; light chain (50 kDa).  </a:t>
            </a:r>
            <a:endParaRPr lang="en-US" sz="260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Trek</Template>
  <TotalTime>5015</TotalTime>
  <Words>3199</Words>
  <Application>Microsoft Office PowerPoint</Application>
  <PresentationFormat>On-screen Show (4:3)</PresentationFormat>
  <Paragraphs>607</Paragraphs>
  <Slides>48</Slides>
  <Notes>9</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48</vt:i4>
      </vt:variant>
    </vt:vector>
  </HeadingPairs>
  <TitlesOfParts>
    <vt:vector size="62" baseType="lpstr">
      <vt:lpstr>Arial</vt:lpstr>
      <vt:lpstr>Franklin Gothic Medium</vt:lpstr>
      <vt:lpstr>Franklin Gothic Book</vt:lpstr>
      <vt:lpstr>Wingdings 2</vt:lpstr>
      <vt:lpstr>Calibri</vt:lpstr>
      <vt:lpstr>Wingdings</vt:lpstr>
      <vt:lpstr>Times New Roman</vt:lpstr>
      <vt:lpstr>AdvP4C4E51</vt:lpstr>
      <vt:lpstr>Tahoma</vt:lpstr>
      <vt:lpstr>Book Antiqua</vt:lpstr>
      <vt:lpstr>Verdana</vt:lpstr>
      <vt:lpstr>Sabon-Italic</vt:lpstr>
      <vt:lpstr>Sabon-Roman</vt:lpstr>
      <vt:lpstr>Trek</vt:lpstr>
      <vt:lpstr>TOXICOLOGY ON FISHERIES PROCESSING– 3 (2 – 1)</vt:lpstr>
      <vt:lpstr>Pathogen bacteria that produce toxin</vt:lpstr>
      <vt:lpstr>QUESTIONS</vt:lpstr>
      <vt:lpstr>CLOSTRIDIUM BOTULINUM</vt:lpstr>
      <vt:lpstr>THE ORGANISM</vt:lpstr>
      <vt:lpstr>Characteristic of C. botulinum</vt:lpstr>
      <vt:lpstr>Botulinum toxin types</vt:lpstr>
      <vt:lpstr>Botulinogenic properties of fish products (Huss, 1994) </vt:lpstr>
      <vt:lpstr>Characteristic of botulinum neurotoxin</vt:lpstr>
      <vt:lpstr>Slide 10</vt:lpstr>
      <vt:lpstr>Slide 11</vt:lpstr>
      <vt:lpstr>Effect of environmental factors on the growth and survival of proteolytic C. botulinum and non proteolitic                C. botulinum b (Peck, 2010)</vt:lpstr>
      <vt:lpstr>Symptoms Botulism</vt:lpstr>
      <vt:lpstr>Lethal dose of toxin</vt:lpstr>
      <vt:lpstr>Slide 15</vt:lpstr>
      <vt:lpstr>Recorded food-borne botulism in different countries (peck, 2010)</vt:lpstr>
      <vt:lpstr>EXAMPLE OF RECENT INCIDENTS OF FOOD BORNE BOTULISM INVOLVING NONPROTEOLYTIC c. botulinum </vt:lpstr>
      <vt:lpstr>CONTROL OF PROTELYTIC c. Botulinum IN FOOD PROCESSING OPERATION</vt:lpstr>
      <vt:lpstr>CONTROL OF nonPROTELYTIC c. Botulinum IN FOOD PROCESSING OPERATION</vt:lpstr>
      <vt:lpstr>Recommended procedures to ensure the safety of minimally heated foods with respect to nonproteolytic C. botulinum </vt:lpstr>
      <vt:lpstr>Stahylococus aureus</vt:lpstr>
      <vt:lpstr>CHARACTERISTIC OF THE ORGANISM</vt:lpstr>
      <vt:lpstr>Source of MO</vt:lpstr>
      <vt:lpstr>Food-borne outbreaks</vt:lpstr>
      <vt:lpstr>Sfp characteristic</vt:lpstr>
      <vt:lpstr>SYMPTOMS</vt:lpstr>
      <vt:lpstr>Lethal dose of toxin</vt:lpstr>
      <vt:lpstr>PREVALENCE OF S. aureus IN SEVERAL FOODS</vt:lpstr>
      <vt:lpstr>Food associated with outbreak of                     S. aureus</vt:lpstr>
      <vt:lpstr>Prevention of outbreak of S. aureus</vt:lpstr>
      <vt:lpstr>ESCHERICHIA COLI</vt:lpstr>
      <vt:lpstr>The characteristic of organism</vt:lpstr>
      <vt:lpstr>Source of diarrheagenic e. coli</vt:lpstr>
      <vt:lpstr>Groups of e. coli</vt:lpstr>
      <vt:lpstr>Most common mode of transmission, host, symptoms, &amp; characteristics of illness associated with different classes</vt:lpstr>
      <vt:lpstr>Mechanism of pathogenicity which different e. coli</vt:lpstr>
      <vt:lpstr>symptoms</vt:lpstr>
      <vt:lpstr>Intrinsic &amp; extrinsic factors involved in outbreaks &amp; recalls</vt:lpstr>
      <vt:lpstr>Food processing condition associated with outbreak</vt:lpstr>
      <vt:lpstr>Infective dose </vt:lpstr>
      <vt:lpstr>Slide 41</vt:lpstr>
      <vt:lpstr>Advances in diarrheagenic e. coli CONTROL MEASURES DURING PRODUCTION &amp; PROCESSING</vt:lpstr>
      <vt:lpstr>SUFFER SUPPLY CHAINS</vt:lpstr>
      <vt:lpstr>MINIMIZING CONTAMINATION EVENTS DURING PROCESSING</vt:lpstr>
      <vt:lpstr>INACTIVATION</vt:lpstr>
      <vt:lpstr>INHIBITION</vt:lpstr>
      <vt:lpstr>prevention</vt:lpstr>
      <vt:lpstr>Thank you for attention</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Bioteknologi Hasil Perikanan – 3 (2 – 1)</dc:title>
  <dc:creator>Eko</dc:creator>
  <cp:lastModifiedBy>NEC</cp:lastModifiedBy>
  <cp:revision>208</cp:revision>
  <dcterms:created xsi:type="dcterms:W3CDTF">2010-09-25T03:57:36Z</dcterms:created>
  <dcterms:modified xsi:type="dcterms:W3CDTF">2010-12-23T15:32:50Z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