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388" r:id="rId4"/>
    <p:sldId id="273" r:id="rId5"/>
    <p:sldId id="417" r:id="rId6"/>
    <p:sldId id="324" r:id="rId7"/>
    <p:sldId id="481" r:id="rId8"/>
    <p:sldId id="492" r:id="rId9"/>
    <p:sldId id="487" r:id="rId10"/>
    <p:sldId id="493" r:id="rId11"/>
    <p:sldId id="494" r:id="rId12"/>
    <p:sldId id="517" r:id="rId13"/>
    <p:sldId id="497" r:id="rId14"/>
    <p:sldId id="488" r:id="rId15"/>
    <p:sldId id="491" r:id="rId16"/>
    <p:sldId id="495" r:id="rId17"/>
    <p:sldId id="490" r:id="rId18"/>
    <p:sldId id="496" r:id="rId19"/>
    <p:sldId id="502" r:id="rId20"/>
    <p:sldId id="489" r:id="rId21"/>
    <p:sldId id="486" r:id="rId22"/>
    <p:sldId id="503" r:id="rId23"/>
    <p:sldId id="505" r:id="rId24"/>
    <p:sldId id="506" r:id="rId25"/>
    <p:sldId id="507" r:id="rId26"/>
    <p:sldId id="508" r:id="rId27"/>
    <p:sldId id="509" r:id="rId28"/>
    <p:sldId id="510" r:id="rId29"/>
    <p:sldId id="511" r:id="rId30"/>
    <p:sldId id="498" r:id="rId31"/>
    <p:sldId id="499" r:id="rId32"/>
    <p:sldId id="482" r:id="rId33"/>
    <p:sldId id="500" r:id="rId34"/>
    <p:sldId id="521" r:id="rId35"/>
    <p:sldId id="520" r:id="rId36"/>
    <p:sldId id="501" r:id="rId37"/>
    <p:sldId id="519" r:id="rId38"/>
    <p:sldId id="518" r:id="rId39"/>
    <p:sldId id="512" r:id="rId40"/>
    <p:sldId id="485" r:id="rId41"/>
    <p:sldId id="513" r:id="rId42"/>
    <p:sldId id="514" r:id="rId43"/>
    <p:sldId id="515" r:id="rId44"/>
    <p:sldId id="516" r:id="rId45"/>
    <p:sldId id="386" r:id="rId46"/>
  </p:sldIdLst>
  <p:sldSz cx="9144000" cy="6858000" type="screen4x3"/>
  <p:notesSz cx="6881813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5E4D"/>
    <a:srgbClr val="8B1F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32" autoAdjust="0"/>
    <p:restoredTop sz="94660"/>
  </p:normalViewPr>
  <p:slideViewPr>
    <p:cSldViewPr>
      <p:cViewPr>
        <p:scale>
          <a:sx n="50" d="100"/>
          <a:sy n="50" d="100"/>
        </p:scale>
        <p:origin x="-28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792DF2-62BE-47D8-8C83-0C5EDDE74A1B}" type="datetimeFigureOut">
              <a:rPr lang="en-US"/>
              <a:pPr>
                <a:defRPr/>
              </a:pPr>
              <a:t>12/31/2010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968432-A7E1-4C05-8C41-1F3E8691D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55CA06E-F74D-46ED-82D3-51A92654E79D}" type="datetimeFigureOut">
              <a:rPr lang="en-US"/>
              <a:pPr>
                <a:defRPr/>
              </a:pPr>
              <a:t>12/31/2010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8663"/>
            <a:ext cx="4856163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13275"/>
            <a:ext cx="5503863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A4DA1E6-3BCB-475A-B0A8-B391A0EAE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EB8B09-B9C0-4F61-B296-FE97137BD60B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05EFBB-DA73-4293-A640-D66FA1FA404D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5AC7B5-E7A3-4F8A-8181-A889F551BBC5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BFBFE9-B1AE-4179-A740-6C95BE4CB241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643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4101DED5-5E57-40F2-A141-63E081F72E4B}" type="datetime1">
              <a:rPr lang="en-US" smtClean="0">
                <a:latin typeface="Arial" pitchFamily="34" charset="0"/>
              </a:rPr>
              <a:pPr/>
              <a:t>12/31/2010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643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Eko Susanto   Diponegoro University</a:t>
            </a:r>
          </a:p>
        </p:txBody>
      </p:sp>
      <p:sp>
        <p:nvSpPr>
          <p:cNvPr id="146439" name="Header Placeholder 6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Lecture material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DE895D-5470-4398-837A-953B25D8C229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B061FB-A839-4F71-A18E-7D39C2988565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80D0D6-18BA-4382-86BC-AC28E744DFB3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This graph shows the 2003 relative incidence rates compared with 1996 confirmed cases of </a:t>
            </a:r>
            <a:r>
              <a:rPr lang="en-US" i="1" smtClean="0"/>
              <a:t>Shigella, Listeria </a:t>
            </a:r>
            <a:r>
              <a:rPr lang="en-US" smtClean="0"/>
              <a:t>and </a:t>
            </a:r>
            <a:r>
              <a:rPr lang="en-US" i="1" smtClean="0"/>
              <a:t>Vibrio</a:t>
            </a:r>
            <a:r>
              <a:rPr lang="en-US" smtClean="0"/>
              <a:t> in the United States. Overall there has been a decrease in </a:t>
            </a:r>
            <a:r>
              <a:rPr lang="en-US" i="1" smtClean="0"/>
              <a:t>Listeria</a:t>
            </a:r>
            <a:r>
              <a:rPr lang="en-US" smtClean="0"/>
              <a:t> and </a:t>
            </a:r>
            <a:r>
              <a:rPr lang="en-US" i="1" smtClean="0"/>
              <a:t>Shigella</a:t>
            </a:r>
            <a:r>
              <a:rPr lang="en-US" smtClean="0"/>
              <a:t>, while there were roughly twice as many cases of </a:t>
            </a:r>
            <a:r>
              <a:rPr lang="en-US" i="1" smtClean="0"/>
              <a:t>Vibrio</a:t>
            </a:r>
            <a:r>
              <a:rPr lang="en-US" smtClean="0"/>
              <a:t> in 2003 than in 1996. Data from MMWR April 30, 2004 / 53(16)338-343.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65F7F2-475A-4312-B56D-91F23715746A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7075"/>
            <a:ext cx="4856162" cy="3641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613275"/>
            <a:ext cx="5046663" cy="4370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28600" algn="l"/>
              </a:tabLst>
            </a:pPr>
            <a:r>
              <a:rPr lang="en-US" sz="1000" smtClean="0"/>
              <a:t>This table shows the number of reported food-borne outbreaks, cases and deaths from 1993-1997 in the United States. Of the bacterial agents, </a:t>
            </a:r>
            <a:r>
              <a:rPr lang="en-US" sz="1000" i="1" smtClean="0"/>
              <a:t>Salmonella</a:t>
            </a:r>
            <a:r>
              <a:rPr lang="en-US" sz="1000" smtClean="0"/>
              <a:t> cases had the highest number of outbreaks, cases and deaths. It is important to remember that these are only reported cases. </a:t>
            </a:r>
            <a:r>
              <a:rPr lang="en-US" smtClean="0"/>
              <a:t>Norwalk is thought to account for the most human cases of food-borne illness in the U.S., but many cases go unreported.</a:t>
            </a:r>
            <a:r>
              <a:rPr lang="en-US" sz="1000" smtClean="0"/>
              <a:t>CDC MMWR Surveillance for FoodBorne Disease Outbreaks, US 1993-1997 report March 17, 2000 http://www.cdc.gov/mmwr/preview/mmwrhtml/ss4901a1.htm#top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BA034E-94CF-496C-8637-73BA0F730BD5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8F09E-E7F9-4207-A59D-42BBBD107F30}" type="datetimeFigureOut">
              <a:rPr lang="en-US"/>
              <a:pPr>
                <a:defRPr/>
              </a:pPr>
              <a:t>12/31/2010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3B43E-E1A4-4C0F-A03E-85BF88D2F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44BF0-244A-48E3-BEAC-6985EB924D14}" type="datetimeFigureOut">
              <a:rPr lang="en-US"/>
              <a:pPr>
                <a:defRPr/>
              </a:pPr>
              <a:t>12/31/2010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3A645-BED0-4408-80EA-022F17874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2517B-4481-4BA8-8935-352BFA690C55}" type="datetimeFigureOut">
              <a:rPr lang="en-US"/>
              <a:pPr>
                <a:defRPr/>
              </a:pPr>
              <a:t>12/31/2010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EDC67-F9A8-482F-B3DB-192580EAA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6005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35713" y="6324600"/>
            <a:ext cx="280828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Center for Food Security and Public Health   Iowa State University 2004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BB90-5AB3-4FAA-BD1D-19077A01B96E}" type="datetimeFigureOut">
              <a:rPr lang="en-US"/>
              <a:pPr>
                <a:defRPr/>
              </a:pPr>
              <a:t>12/31/2010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6CDCC-AC3D-4378-BA9B-4ED3C3F9A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BE729-E8D5-451A-A871-2A14DD207498}" type="datetimeFigureOut">
              <a:rPr lang="en-US"/>
              <a:pPr>
                <a:defRPr/>
              </a:pPr>
              <a:t>12/31/2010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9C1E3-FB04-4AAD-A9B9-1C05CCAD8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E513B-055E-45F9-98FA-4591605960C2}" type="datetimeFigureOut">
              <a:rPr lang="en-US"/>
              <a:pPr>
                <a:defRPr/>
              </a:pPr>
              <a:t>12/31/2010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CB68A-5C5C-4CDF-81BA-175974D1A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83FFC-F067-411E-8F24-F363A733E204}" type="datetimeFigureOut">
              <a:rPr lang="en-US"/>
              <a:pPr>
                <a:defRPr/>
              </a:pPr>
              <a:t>12/31/2010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50907-2672-480D-B6F4-6D8EC3424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7F76A-FE0F-4B00-A884-671B2501ED25}" type="datetimeFigureOut">
              <a:rPr lang="en-US"/>
              <a:pPr>
                <a:defRPr/>
              </a:pPr>
              <a:t>12/31/2010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7E1DC-E791-4A4D-B878-1DACEC5B5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4A48-4765-4295-87CF-1AEE4C261275}" type="datetimeFigureOut">
              <a:rPr lang="en-US"/>
              <a:pPr>
                <a:defRPr/>
              </a:pPr>
              <a:t>12/31/2010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000A-8F72-4C4C-B4DA-E98FD8BC6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4EC5B-ED1B-459D-ABB4-9E56A01EB011}" type="datetimeFigureOut">
              <a:rPr lang="en-US"/>
              <a:pPr>
                <a:defRPr/>
              </a:pPr>
              <a:t>12/31/2010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12993-E7CA-438C-818A-402B1ED15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4EEE0-68F2-4BFB-BDDC-7D7136F0CA76}" type="datetimeFigureOut">
              <a:rPr lang="en-US"/>
              <a:pPr>
                <a:defRPr/>
              </a:pPr>
              <a:t>12/31/2010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3674-DF46-4BAE-B09D-05122BBEA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FF66EC-1AB2-4076-8B5B-3D6364C26324}" type="datetimeFigureOut">
              <a:rPr lang="en-US"/>
              <a:pPr>
                <a:defRPr/>
              </a:pPr>
              <a:t>12/31/2010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422DD3-D5BA-4B05-BF9E-C241FA2F5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3" r:id="rId4"/>
    <p:sldLayoutId id="2147484279" r:id="rId5"/>
    <p:sldLayoutId id="2147484274" r:id="rId6"/>
    <p:sldLayoutId id="2147484280" r:id="rId7"/>
    <p:sldLayoutId id="2147484281" r:id="rId8"/>
    <p:sldLayoutId id="2147484282" r:id="rId9"/>
    <p:sldLayoutId id="2147484275" r:id="rId10"/>
    <p:sldLayoutId id="2147484283" r:id="rId11"/>
    <p:sldLayoutId id="2147484285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Salmonella%20pathogenesis.mp4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918" y="571480"/>
            <a:ext cx="7358082" cy="65563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</a:rPr>
              <a:t>TOXICOLOGY ON FISHERIES PROCESSING– 3 (2 – 1)</a:t>
            </a:r>
            <a:endParaRPr lang="en-US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1428750" y="2714625"/>
            <a:ext cx="7500938" cy="9286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DISEASE</a:t>
            </a:r>
            <a:r>
              <a:rPr lang="id-ID" b="1" dirty="0" smtClean="0">
                <a:solidFill>
                  <a:schemeClr val="tx2">
                    <a:lumMod val="75000"/>
                  </a:schemeClr>
                </a:solidFill>
              </a:rPr>
              <a:t>S ARE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CAUSED BY MICROORGANISMS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00813"/>
            <a:ext cx="91440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EKO</a:t>
            </a:r>
            <a:r>
              <a:rPr lang="en-US" sz="1200" dirty="0"/>
              <a:t> </a:t>
            </a:r>
            <a:r>
              <a:rPr lang="en-US" sz="1200" dirty="0" err="1"/>
              <a:t>SUSANTO</a:t>
            </a:r>
            <a:r>
              <a:rPr lang="en-US" sz="1200" dirty="0"/>
              <a:t> – </a:t>
            </a:r>
            <a:r>
              <a:rPr lang="en-US" sz="1200" dirty="0" err="1"/>
              <a:t>DIPONEGORO</a:t>
            </a:r>
            <a:r>
              <a:rPr lang="en-US" sz="1200" dirty="0"/>
              <a:t> UNIVERSITY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6500813"/>
            <a:ext cx="3476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285875" y="4511675"/>
            <a:ext cx="7500938" cy="118586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b="1" dirty="0" err="1">
                <a:latin typeface="+mn-lt"/>
              </a:rPr>
              <a:t>EKO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SUSANTO</a:t>
            </a:r>
            <a:endParaRPr lang="en-US" sz="3200" b="1" dirty="0"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dirty="0">
                <a:latin typeface="+mn-lt"/>
              </a:rPr>
              <a:t>Study Program of Fisheries Processing Technology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dirty="0" err="1">
                <a:latin typeface="+mn-lt"/>
              </a:rPr>
              <a:t>Diponegoro</a:t>
            </a:r>
            <a:r>
              <a:rPr lang="en-US" sz="3200" dirty="0">
                <a:latin typeface="+mn-lt"/>
              </a:rPr>
              <a:t> University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dirty="0">
                <a:latin typeface="+mn-lt"/>
              </a:rPr>
              <a:t>Email : eko_thp@undip.ac.id</a:t>
            </a:r>
          </a:p>
        </p:txBody>
      </p:sp>
      <p:grpSp>
        <p:nvGrpSpPr>
          <p:cNvPr id="12295" name="Group 14"/>
          <p:cNvGrpSpPr>
            <a:grpSpLocks/>
          </p:cNvGrpSpPr>
          <p:nvPr/>
        </p:nvGrpSpPr>
        <p:grpSpPr bwMode="auto">
          <a:xfrm>
            <a:off x="0" y="0"/>
            <a:ext cx="1892300" cy="6938963"/>
            <a:chOff x="0" y="0"/>
            <a:chExt cx="1891581" cy="6939653"/>
          </a:xfrm>
        </p:grpSpPr>
        <p:pic>
          <p:nvPicPr>
            <p:cNvPr id="12296" name="Picture 10" descr="G:\Kuliah\Semester Ganjil\Toksikologi\Clostridium_botulinum_0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0"/>
              <a:ext cx="1785918" cy="1785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11" descr="G:\Kuliah\Semester Ganjil\Toksikologi\E_ coli 6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" y="1813822"/>
              <a:ext cx="1891580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12" descr="G:\Kuliah\Semester Ganjil\Toksikologi\diarhea2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5286388"/>
              <a:ext cx="1857356" cy="1653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13" descr="G:\Kuliah\Semester Ganjil\Toksikologi\E_ coli 1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" y="3627669"/>
              <a:ext cx="1857356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00B050"/>
                </a:solidFill>
              </a:rPr>
              <a:t>TYPE OF ILLNESS AND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CHARACTERISTICS OF THE ORGANISMS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i="1" dirty="0" smtClean="0"/>
              <a:t>Vibrio cholerae</a:t>
            </a:r>
            <a:endParaRPr lang="en-US" i="1" dirty="0"/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600" i="1" smtClean="0"/>
              <a:t>V. cholerae </a:t>
            </a:r>
            <a:r>
              <a:rPr lang="id-ID" sz="2600" smtClean="0"/>
              <a:t>is gram negative-bacteria </a:t>
            </a:r>
            <a:endParaRPr lang="id-ID" sz="2600" i="1" smtClean="0"/>
          </a:p>
          <a:p>
            <a:r>
              <a:rPr lang="id-ID" sz="2600" i="1" smtClean="0"/>
              <a:t>V. cholerae </a:t>
            </a:r>
            <a:r>
              <a:rPr lang="id-ID" sz="2600" smtClean="0"/>
              <a:t>is transmitted primarily through contaminated </a:t>
            </a:r>
            <a:r>
              <a:rPr lang="en-US" sz="2600" smtClean="0"/>
              <a:t>d</a:t>
            </a:r>
            <a:r>
              <a:rPr lang="id-ID" sz="2600" smtClean="0"/>
              <a:t>rinking water.</a:t>
            </a:r>
          </a:p>
          <a:p>
            <a:r>
              <a:rPr lang="id-ID" sz="2600" smtClean="0"/>
              <a:t> more recent epidemics in south ameria clearly implicate raw o</a:t>
            </a:r>
            <a:r>
              <a:rPr lang="en-US" sz="2600" smtClean="0"/>
              <a:t>r</a:t>
            </a:r>
            <a:r>
              <a:rPr lang="id-ID" sz="2600" smtClean="0"/>
              <a:t> undercooked fish and shellfish.</a:t>
            </a:r>
          </a:p>
          <a:p>
            <a:r>
              <a:rPr lang="id-ID" sz="2600" i="1" smtClean="0"/>
              <a:t>V. Cholerae </a:t>
            </a:r>
            <a:r>
              <a:rPr lang="id-ID" sz="2600" smtClean="0"/>
              <a:t>distribution include freshwater ponds and river basin.</a:t>
            </a:r>
          </a:p>
          <a:p>
            <a:r>
              <a:rPr lang="id-ID" sz="2600" smtClean="0"/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Sympthom of cholerae</a:t>
            </a:r>
            <a:endParaRPr lang="en-US" dirty="0"/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causes fluid and electrolyte</a:t>
            </a:r>
            <a:r>
              <a:rPr lang="id-ID" sz="2400" smtClean="0"/>
              <a:t> </a:t>
            </a:r>
            <a:r>
              <a:rPr lang="en-US" sz="2400" smtClean="0"/>
              <a:t>loss due to diarrhea: muscle cramps, dizziness, and low blood pressure</a:t>
            </a:r>
            <a:r>
              <a:rPr lang="id-ID" sz="2400" smtClean="0"/>
              <a:t>.</a:t>
            </a:r>
          </a:p>
          <a:p>
            <a:r>
              <a:rPr lang="en-US" sz="2400" smtClean="0"/>
              <a:t>The</a:t>
            </a:r>
            <a:r>
              <a:rPr lang="id-ID" sz="2400" smtClean="0"/>
              <a:t> </a:t>
            </a:r>
            <a:r>
              <a:rPr lang="en-US" sz="2400" smtClean="0"/>
              <a:t>incubation period may vary from a few hours to several days and is dependent on</a:t>
            </a:r>
            <a:r>
              <a:rPr lang="id-ID" sz="2400" smtClean="0"/>
              <a:t> </a:t>
            </a:r>
            <a:r>
              <a:rPr lang="en-US" sz="2400" smtClean="0"/>
              <a:t>both the dose of organisms ingested and the pH level of the stomach</a:t>
            </a:r>
            <a:r>
              <a:rPr lang="id-ID" sz="2400" smtClean="0"/>
              <a:t>.</a:t>
            </a:r>
          </a:p>
          <a:p>
            <a:r>
              <a:rPr lang="en-US" sz="2400" smtClean="0"/>
              <a:t>cholera stools are characterized by a clouded, milky white appearance</a:t>
            </a:r>
            <a:r>
              <a:rPr lang="id-ID" sz="2400" smtClean="0"/>
              <a:t> </a:t>
            </a:r>
            <a:r>
              <a:rPr lang="en-US" sz="2400" smtClean="0"/>
              <a:t>termed</a:t>
            </a:r>
            <a:r>
              <a:rPr lang="id-ID" sz="2400" smtClean="0"/>
              <a:t>.</a:t>
            </a:r>
          </a:p>
          <a:p>
            <a:r>
              <a:rPr lang="en-US" sz="2400" smtClean="0"/>
              <a:t>potentially dangerous aspect of cholera is a rise in the acidity</a:t>
            </a:r>
            <a:r>
              <a:rPr lang="id-ID" sz="2400" smtClean="0"/>
              <a:t> </a:t>
            </a:r>
            <a:r>
              <a:rPr lang="en-US" sz="2400" smtClean="0"/>
              <a:t>of body fluids that can lead to pulmonary edema in severe cases of disease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>
                <a:solidFill>
                  <a:srgbClr val="00B050"/>
                </a:solidFill>
              </a:rPr>
              <a:t>Survival of V. Cholerae (Huss, 1994)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50" y="1357313"/>
          <a:ext cx="8858250" cy="4829175"/>
        </p:xfrm>
        <a:graphic>
          <a:graphicData uri="http://schemas.openxmlformats.org/drawingml/2006/table">
            <a:tbl>
              <a:tblPr/>
              <a:tblGrid>
                <a:gridCol w="5955125"/>
                <a:gridCol w="2903123"/>
              </a:tblGrid>
              <a:tr h="538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Calibri"/>
                          <a:ea typeface="Calibri"/>
                          <a:cs typeface="Times New Roman"/>
                        </a:rPr>
                        <a:t>Food</a:t>
                      </a:r>
                      <a:endParaRPr lang="id-ID" sz="2800" dirty="0"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>
                          <a:latin typeface="Calibri"/>
                          <a:ea typeface="Calibri"/>
                          <a:cs typeface="Times New Roman"/>
                        </a:rPr>
                        <a:t>Survival times (days)</a:t>
                      </a:r>
                      <a:endParaRPr lang="id-ID" sz="2800"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38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Calibri"/>
                          <a:ea typeface="Calibri"/>
                          <a:cs typeface="Times New Roman"/>
                        </a:rPr>
                        <a:t>Fish stored at 3-8</a:t>
                      </a:r>
                      <a:r>
                        <a:rPr lang="id-ID" sz="2800" baseline="30000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id-ID" sz="28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id-ID" sz="2800" dirty="0"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>
                          <a:latin typeface="Calibri"/>
                          <a:ea typeface="Calibri"/>
                          <a:cs typeface="Times New Roman"/>
                        </a:rPr>
                        <a:t>14-25</a:t>
                      </a:r>
                      <a:endParaRPr lang="id-ID" sz="2800"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538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>
                          <a:latin typeface="Calibri"/>
                          <a:ea typeface="Calibri"/>
                          <a:cs typeface="Times New Roman"/>
                        </a:rPr>
                        <a:t>Ice stored at -20</a:t>
                      </a:r>
                      <a:r>
                        <a:rPr lang="id-ID" sz="2800" baseline="3000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id-ID" sz="28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id-ID" sz="2800"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id-ID" sz="2800"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538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>
                          <a:latin typeface="Calibri"/>
                          <a:ea typeface="Calibri"/>
                          <a:cs typeface="Times New Roman"/>
                        </a:rPr>
                        <a:t>Shrimp, frozen</a:t>
                      </a:r>
                      <a:endParaRPr lang="id-ID" sz="2800"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>
                          <a:latin typeface="Calibri"/>
                          <a:ea typeface="Calibri"/>
                          <a:cs typeface="Times New Roman"/>
                        </a:rPr>
                        <a:t>180</a:t>
                      </a:r>
                      <a:endParaRPr lang="id-ID" sz="2800"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618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Calibri"/>
                          <a:ea typeface="Calibri"/>
                          <a:cs typeface="Times New Roman"/>
                        </a:rPr>
                        <a:t>Vegetables in a moist chamber, </a:t>
                      </a:r>
                      <a:r>
                        <a:rPr lang="id-ID" sz="2800" dirty="0" smtClean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id-ID" sz="2800" baseline="30000" dirty="0" smtClean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id-ID" sz="28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id-ID" sz="2800" dirty="0"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id-ID" sz="2800"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538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>
                          <a:latin typeface="Calibri"/>
                          <a:ea typeface="Calibri"/>
                          <a:cs typeface="Times New Roman"/>
                        </a:rPr>
                        <a:t>Carrots</a:t>
                      </a:r>
                      <a:endParaRPr lang="id-ID" sz="2800"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id-ID" sz="2800"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538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>
                          <a:latin typeface="Calibri"/>
                          <a:ea typeface="Calibri"/>
                          <a:cs typeface="Times New Roman"/>
                        </a:rPr>
                        <a:t>Cauliflower</a:t>
                      </a:r>
                      <a:endParaRPr lang="id-ID" sz="2800"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id-ID" sz="2800"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538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>
                          <a:latin typeface="Calibri"/>
                          <a:ea typeface="Calibri"/>
                          <a:cs typeface="Times New Roman"/>
                        </a:rPr>
                        <a:t>River water</a:t>
                      </a:r>
                      <a:endParaRPr lang="id-ID" sz="2800"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 dirty="0">
                          <a:latin typeface="Calibri"/>
                          <a:ea typeface="Calibri"/>
                          <a:cs typeface="Times New Roman"/>
                        </a:rPr>
                        <a:t>210</a:t>
                      </a:r>
                      <a:endParaRPr lang="id-ID" sz="2800" dirty="0"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B050"/>
                </a:solidFill>
              </a:rPr>
              <a:t>Typical symptoms associated with different </a:t>
            </a:r>
            <a:r>
              <a:rPr lang="en-US" i="1" dirty="0" err="1" smtClean="0">
                <a:solidFill>
                  <a:srgbClr val="00B050"/>
                </a:solidFill>
              </a:rPr>
              <a:t>Vibrio</a:t>
            </a:r>
            <a:r>
              <a:rPr lang="en-US" i="1" dirty="0" smtClean="0">
                <a:solidFill>
                  <a:srgbClr val="00B050"/>
                </a:solidFill>
              </a:rPr>
              <a:t> species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625" y="1928813"/>
          <a:ext cx="8429625" cy="3154362"/>
        </p:xfrm>
        <a:graphic>
          <a:graphicData uri="http://schemas.openxmlformats.org/drawingml/2006/table">
            <a:tbl>
              <a:tblPr/>
              <a:tblGrid>
                <a:gridCol w="2143140"/>
                <a:gridCol w="1773662"/>
                <a:gridCol w="1606095"/>
                <a:gridCol w="1406589"/>
                <a:gridCol w="1500197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i="1" dirty="0">
                          <a:solidFill>
                            <a:schemeClr val="bg1"/>
                          </a:solidFill>
                          <a:latin typeface="Sabon-Italic"/>
                          <a:ea typeface="Calibri"/>
                          <a:cs typeface="Sabon-Italic"/>
                        </a:rPr>
                        <a:t>Vibrio </a:t>
                      </a:r>
                      <a:r>
                        <a:rPr lang="id-ID" sz="1800" dirty="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species (type)</a:t>
                      </a:r>
                      <a:endParaRPr lang="id-ID" sz="1800" dirty="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Symptoms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Gastroenteritis</a:t>
                      </a:r>
                      <a:endParaRPr lang="id-ID" sz="1800" dirty="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Severe diarrhea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Septicemia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Wounds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i="1">
                          <a:solidFill>
                            <a:schemeClr val="bg1"/>
                          </a:solidFill>
                          <a:latin typeface="Sabon-Italic"/>
                          <a:ea typeface="Calibri"/>
                          <a:cs typeface="Sabon-Italic"/>
                        </a:rPr>
                        <a:t>V. cholerae </a:t>
                      </a:r>
                      <a:r>
                        <a:rPr lang="id-ID" sz="180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(epidemic)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Less Common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common 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No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Rare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i="1">
                          <a:solidFill>
                            <a:schemeClr val="bg1"/>
                          </a:solidFill>
                          <a:latin typeface="Sabon-Italic"/>
                          <a:ea typeface="Calibri"/>
                          <a:cs typeface="Sabon-Italic"/>
                        </a:rPr>
                        <a:t>V. cholerae </a:t>
                      </a:r>
                      <a:r>
                        <a:rPr lang="id-ID" sz="180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(nonepidemic)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Common 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No 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Rare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Rare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i="1">
                          <a:solidFill>
                            <a:schemeClr val="bg1"/>
                          </a:solidFill>
                          <a:latin typeface="Sabon-Italic"/>
                          <a:ea typeface="Calibri"/>
                          <a:cs typeface="Sabon-Italic"/>
                        </a:rPr>
                        <a:t>V. parahaemolyticus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Common 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No 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Rare 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Less common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i="1">
                          <a:solidFill>
                            <a:schemeClr val="bg1"/>
                          </a:solidFill>
                          <a:latin typeface="Sabon-Italic"/>
                          <a:ea typeface="Calibri"/>
                          <a:cs typeface="Sabon-Italic"/>
                        </a:rPr>
                        <a:t>V. vulnifi cus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Less common 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No 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Common </a:t>
                      </a:r>
                      <a:endParaRPr lang="id-ID" sz="180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latin typeface="Sabon-Roman"/>
                          <a:ea typeface="Calibri"/>
                          <a:cs typeface="Sabon-Roman"/>
                        </a:rPr>
                        <a:t>Common</a:t>
                      </a:r>
                      <a:endParaRPr lang="id-ID" sz="1800" dirty="0">
                        <a:solidFill>
                          <a:schemeClr val="bg1"/>
                        </a:solidFill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05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38" y="1547813"/>
            <a:ext cx="73358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6" name="TextBox 4"/>
          <p:cNvSpPr txBox="1">
            <a:spLocks noChangeArrowheads="1"/>
          </p:cNvSpPr>
          <p:nvPr/>
        </p:nvSpPr>
        <p:spPr bwMode="auto">
          <a:xfrm>
            <a:off x="133350" y="4805363"/>
            <a:ext cx="8763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/>
              <a:t>Model for opposite regulation of motility and colonization. </a:t>
            </a:r>
            <a:r>
              <a:rPr lang="en-US" sz="1500" i="1"/>
              <a:t>Vibrio cholerae cells are</a:t>
            </a:r>
          </a:p>
          <a:p>
            <a:r>
              <a:rPr lang="en-US" sz="1500"/>
              <a:t>hypothesized to be in two distinct populations within the intestine. A motile population within the</a:t>
            </a:r>
          </a:p>
          <a:p>
            <a:r>
              <a:rPr lang="en-US" sz="1500"/>
              <a:t>lumen swims through the mucus layer (hatched area) but lacks expression of colonization factors or</a:t>
            </a:r>
          </a:p>
          <a:p>
            <a:r>
              <a:rPr lang="en-US" sz="1500"/>
              <a:t>toxin. Cells that migrate to the epithelial layer stop swimming, represented by lack of flagella, and</a:t>
            </a:r>
          </a:p>
          <a:p>
            <a:r>
              <a:rPr lang="en-US" sz="1500"/>
              <a:t>produce cholera toxin (CT) and colonization factors such as the toxin-coregulated pilus. Signals such</a:t>
            </a:r>
          </a:p>
          <a:p>
            <a:r>
              <a:rPr lang="en-US" sz="1500"/>
              <a:t>as bile within the lumen may contribute to downregulation of pilus and toxin 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>
                <a:solidFill>
                  <a:srgbClr val="00B050"/>
                </a:solidFill>
              </a:rPr>
              <a:t>Vibrio parahaemolyticus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smtClean="0"/>
              <a:t>V. parahaemolyticus was first described as the</a:t>
            </a:r>
            <a:r>
              <a:rPr lang="id-ID" sz="2400" i="1" smtClean="0"/>
              <a:t> </a:t>
            </a:r>
            <a:r>
              <a:rPr lang="en-US" sz="2400" smtClean="0"/>
              <a:t>causative agent of outbreaks of gastrointestinal illness</a:t>
            </a:r>
            <a:r>
              <a:rPr lang="id-ID" sz="2400" smtClean="0"/>
              <a:t> </a:t>
            </a:r>
            <a:r>
              <a:rPr lang="en-US" sz="2400" smtClean="0"/>
              <a:t>in Japan</a:t>
            </a:r>
            <a:r>
              <a:rPr lang="id-ID" sz="2400" smtClean="0"/>
              <a:t>.</a:t>
            </a:r>
          </a:p>
          <a:p>
            <a:r>
              <a:rPr lang="en-US" sz="2400" smtClean="0"/>
              <a:t>Occasional dysentery, wound infections, and</a:t>
            </a:r>
            <a:r>
              <a:rPr lang="id-ID" sz="2400" smtClean="0"/>
              <a:t> </a:t>
            </a:r>
            <a:r>
              <a:rPr lang="en-US" sz="2400" smtClean="0"/>
              <a:t>septicemia are also caused by </a:t>
            </a:r>
            <a:r>
              <a:rPr lang="en-US" sz="2400" i="1" smtClean="0"/>
              <a:t>V. parahaemolyticus,</a:t>
            </a:r>
            <a:r>
              <a:rPr lang="id-ID" sz="2400" i="1" smtClean="0"/>
              <a:t> </a:t>
            </a:r>
            <a:r>
              <a:rPr lang="en-US" sz="2400" smtClean="0"/>
              <a:t>but fatalities are rare </a:t>
            </a:r>
            <a:endParaRPr lang="id-ID" sz="2400" smtClean="0"/>
          </a:p>
          <a:p>
            <a:r>
              <a:rPr lang="en-US" sz="2400" smtClean="0"/>
              <a:t>Diarrhea may result from toxin-mediated</a:t>
            </a:r>
            <a:r>
              <a:rPr lang="id-ID" sz="2400" smtClean="0"/>
              <a:t> </a:t>
            </a:r>
            <a:r>
              <a:rPr lang="en-US" sz="2400" smtClean="0"/>
              <a:t>induction of Ca</a:t>
            </a:r>
            <a:r>
              <a:rPr lang="en-US" sz="2400" baseline="30000" smtClean="0"/>
              <a:t>2</a:t>
            </a:r>
            <a:r>
              <a:rPr lang="id-ID" sz="2400" baseline="30000" smtClean="0"/>
              <a:t>+</a:t>
            </a:r>
            <a:r>
              <a:rPr lang="id-ID" sz="2400" smtClean="0"/>
              <a:t> </a:t>
            </a:r>
            <a:r>
              <a:rPr lang="en-US" sz="2400" smtClean="0"/>
              <a:t>activated chloride channels, leading</a:t>
            </a:r>
            <a:r>
              <a:rPr lang="id-ID" sz="2400" smtClean="0"/>
              <a:t> </a:t>
            </a:r>
            <a:r>
              <a:rPr lang="en-US" sz="2400" smtClean="0"/>
              <a:t>to fluid accumulation</a:t>
            </a:r>
            <a:r>
              <a:rPr lang="id-ID" sz="2400" smtClean="0"/>
              <a:t>.</a:t>
            </a:r>
          </a:p>
          <a:p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B050"/>
                </a:solidFill>
              </a:rPr>
              <a:t>Global distribution of “pandemic” </a:t>
            </a:r>
            <a:r>
              <a:rPr lang="id-ID" dirty="0" smtClean="0">
                <a:solidFill>
                  <a:srgbClr val="00B050"/>
                </a:solidFill>
              </a:rPr>
              <a:t>                      </a:t>
            </a:r>
            <a:r>
              <a:rPr lang="en-US" i="1" dirty="0" smtClean="0">
                <a:solidFill>
                  <a:srgbClr val="00B050"/>
                </a:solidFill>
              </a:rPr>
              <a:t>V. </a:t>
            </a:r>
            <a:r>
              <a:rPr lang="en-US" i="1" dirty="0" err="1" smtClean="0">
                <a:solidFill>
                  <a:srgbClr val="00B050"/>
                </a:solidFill>
              </a:rPr>
              <a:t>parahaemolyticus</a:t>
            </a:r>
            <a:r>
              <a:rPr lang="en-US" i="1" dirty="0" smtClean="0">
                <a:solidFill>
                  <a:srgbClr val="00B050"/>
                </a:solidFill>
              </a:rPr>
              <a:t> disease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126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643063"/>
            <a:ext cx="84296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id-ID" i="1" dirty="0" smtClean="0">
                <a:solidFill>
                  <a:srgbClr val="00B050"/>
                </a:solidFill>
              </a:rPr>
              <a:t>Vibrio vulnificus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>
          <a:xfrm>
            <a:off x="457200" y="928688"/>
            <a:ext cx="8686800" cy="4525962"/>
          </a:xfrm>
        </p:spPr>
        <p:txBody>
          <a:bodyPr/>
          <a:lstStyle/>
          <a:p>
            <a:r>
              <a:rPr lang="en-US" sz="2400" i="1" smtClean="0"/>
              <a:t>V. vulnificus </a:t>
            </a:r>
            <a:r>
              <a:rPr lang="en-US" sz="2400" smtClean="0"/>
              <a:t>typical symptoms are dramatically different</a:t>
            </a:r>
            <a:r>
              <a:rPr lang="id-ID" sz="2400" smtClean="0"/>
              <a:t> </a:t>
            </a:r>
            <a:r>
              <a:rPr lang="en-US" sz="2400" smtClean="0"/>
              <a:t>from those of other pathogenic vibrios</a:t>
            </a:r>
            <a:r>
              <a:rPr lang="id-ID" sz="2400" smtClean="0"/>
              <a:t>.</a:t>
            </a:r>
          </a:p>
          <a:p>
            <a:r>
              <a:rPr lang="en-US" sz="2400" smtClean="0"/>
              <a:t>Disease</a:t>
            </a:r>
            <a:r>
              <a:rPr lang="id-ID" sz="2400" smtClean="0"/>
              <a:t> </a:t>
            </a:r>
            <a:r>
              <a:rPr lang="en-US" sz="2400" smtClean="0"/>
              <a:t>can result either as a consequence of seafood consumption</a:t>
            </a:r>
            <a:r>
              <a:rPr lang="id-ID" sz="2400" smtClean="0"/>
              <a:t> </a:t>
            </a:r>
            <a:r>
              <a:rPr lang="en-US" sz="2400" smtClean="0"/>
              <a:t>or from exposure of wounds to seawater or</a:t>
            </a:r>
            <a:r>
              <a:rPr lang="id-ID" sz="2400" smtClean="0"/>
              <a:t> </a:t>
            </a:r>
            <a:r>
              <a:rPr lang="en-US" sz="2400" smtClean="0"/>
              <a:t>through the handling of seafood</a:t>
            </a:r>
            <a:r>
              <a:rPr lang="id-ID" sz="2400" smtClean="0"/>
              <a:t>.</a:t>
            </a:r>
          </a:p>
          <a:p>
            <a:r>
              <a:rPr lang="en-US" sz="2400" smtClean="0"/>
              <a:t>Illnesses</a:t>
            </a:r>
            <a:r>
              <a:rPr lang="id-ID" sz="2400" smtClean="0"/>
              <a:t> </a:t>
            </a:r>
            <a:r>
              <a:rPr lang="en-US" sz="2400" smtClean="0"/>
              <a:t>caused by </a:t>
            </a:r>
            <a:r>
              <a:rPr lang="en-US" sz="2400" i="1" smtClean="0"/>
              <a:t>V. vulnificus </a:t>
            </a:r>
            <a:r>
              <a:rPr lang="en-US" sz="2400" smtClean="0"/>
              <a:t>are rarely seen in healthy</a:t>
            </a:r>
            <a:r>
              <a:rPr lang="id-ID" sz="2400" smtClean="0"/>
              <a:t> </a:t>
            </a:r>
            <a:r>
              <a:rPr lang="en-US" sz="2400" smtClean="0"/>
              <a:t>adults or children</a:t>
            </a:r>
            <a:r>
              <a:rPr lang="id-ID" sz="2400" smtClean="0"/>
              <a:t>.</a:t>
            </a:r>
          </a:p>
          <a:p>
            <a:r>
              <a:rPr lang="en-US" sz="2400" smtClean="0"/>
              <a:t>This species is very much an</a:t>
            </a:r>
            <a:r>
              <a:rPr lang="id-ID" sz="2400" smtClean="0"/>
              <a:t> </a:t>
            </a:r>
            <a:r>
              <a:rPr lang="en-US" sz="2400" smtClean="0"/>
              <a:t>opportunistic pathogen, and persons who are at risk</a:t>
            </a:r>
            <a:r>
              <a:rPr lang="id-ID" sz="2400" smtClean="0"/>
              <a:t> </a:t>
            </a:r>
            <a:r>
              <a:rPr lang="en-US" sz="2400" smtClean="0"/>
              <a:t>for this disease generally exhibit some type of underlying</a:t>
            </a:r>
            <a:r>
              <a:rPr lang="id-ID" sz="2400" smtClean="0"/>
              <a:t> </a:t>
            </a:r>
            <a:r>
              <a:rPr lang="en-US" sz="2400" smtClean="0"/>
              <a:t>condition that includes alcoholic cirrhosis,</a:t>
            </a:r>
            <a:r>
              <a:rPr lang="id-ID" sz="2400" smtClean="0"/>
              <a:t> </a:t>
            </a:r>
            <a:r>
              <a:rPr lang="nl-NL" sz="2400" smtClean="0"/>
              <a:t>hepatitis C, diabetes, hemochromatosis (iron overload),</a:t>
            </a:r>
            <a:r>
              <a:rPr lang="id-ID" sz="2400" smtClean="0"/>
              <a:t> </a:t>
            </a:r>
            <a:r>
              <a:rPr lang="en-US" sz="2400" smtClean="0"/>
              <a:t>and immune system dysfunction</a:t>
            </a:r>
            <a:r>
              <a:rPr lang="id-ID" sz="2400" smtClean="0"/>
              <a:t>.</a:t>
            </a:r>
          </a:p>
          <a:p>
            <a:r>
              <a:rPr lang="en-US" sz="2400" i="1" smtClean="0"/>
              <a:t>Vibrio</a:t>
            </a:r>
            <a:r>
              <a:rPr lang="id-ID" sz="2400" i="1" smtClean="0"/>
              <a:t> </a:t>
            </a:r>
            <a:r>
              <a:rPr lang="en-US" sz="2400" smtClean="0"/>
              <a:t>species can be pathogens of fish, mollusks, and crustaceans,</a:t>
            </a:r>
            <a:r>
              <a:rPr lang="id-ID" sz="2400" smtClean="0"/>
              <a:t> </a:t>
            </a:r>
            <a:r>
              <a:rPr lang="en-US" sz="2400" smtClean="0"/>
              <a:t>they commonly appear to coexist without</a:t>
            </a:r>
            <a:r>
              <a:rPr lang="id-ID" sz="2400" smtClean="0"/>
              <a:t> </a:t>
            </a:r>
            <a:r>
              <a:rPr lang="en-US" sz="2400" smtClean="0"/>
              <a:t>damage to the host.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>
                <a:solidFill>
                  <a:srgbClr val="00B050"/>
                </a:solidFill>
              </a:rPr>
              <a:t>symptoms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smtClean="0"/>
              <a:t>C</a:t>
            </a:r>
            <a:r>
              <a:rPr lang="en-US" sz="2400" smtClean="0"/>
              <a:t>ause </a:t>
            </a:r>
            <a:r>
              <a:rPr lang="en-US" sz="2400" i="1" smtClean="0"/>
              <a:t>gastrointestinal illness</a:t>
            </a:r>
            <a:r>
              <a:rPr lang="id-ID" sz="2400" i="1" smtClean="0"/>
              <a:t> : </a:t>
            </a:r>
            <a:r>
              <a:rPr lang="en-US" sz="2400" smtClean="0"/>
              <a:t>mild diarrhea and vomiting. </a:t>
            </a:r>
            <a:endParaRPr lang="id-ID" sz="2400" smtClean="0"/>
          </a:p>
          <a:p>
            <a:r>
              <a:rPr lang="id-ID" sz="2400" smtClean="0"/>
              <a:t>T</a:t>
            </a:r>
            <a:r>
              <a:rPr lang="en-US" sz="2400" smtClean="0"/>
              <a:t>he most common cause of serious wound infections</a:t>
            </a:r>
            <a:r>
              <a:rPr lang="id-ID" sz="2400" smtClean="0"/>
              <a:t> </a:t>
            </a:r>
            <a:r>
              <a:rPr lang="en-US" sz="2400" smtClean="0"/>
              <a:t>associated with </a:t>
            </a:r>
            <a:r>
              <a:rPr lang="en-US" sz="2400" i="1" smtClean="0"/>
              <a:t>Vibrio species, and these infections</a:t>
            </a:r>
            <a:r>
              <a:rPr lang="id-ID" sz="2400" i="1" smtClean="0"/>
              <a:t> </a:t>
            </a:r>
            <a:r>
              <a:rPr lang="en-US" sz="2400" smtClean="0"/>
              <a:t>may result from exposure of breached skin</a:t>
            </a:r>
            <a:r>
              <a:rPr lang="id-ID" sz="2400" smtClean="0"/>
              <a:t> </a:t>
            </a:r>
            <a:r>
              <a:rPr lang="en-US" sz="2400" smtClean="0"/>
              <a:t>surface to seawater or contaminated seafood handling</a:t>
            </a:r>
            <a:r>
              <a:rPr lang="id-ID" sz="2400" smtClean="0"/>
              <a:t>.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42888" y="1046163"/>
            <a:ext cx="8686800" cy="50260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Peck, M.W., 2010. 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</a:rPr>
              <a:t>Clostridium </a:t>
            </a:r>
            <a:r>
              <a:rPr lang="en-US" sz="2000" i="1" dirty="0" err="1" smtClean="0">
                <a:solidFill>
                  <a:schemeClr val="bg2">
                    <a:lumMod val="10000"/>
                  </a:schemeClr>
                </a:solidFill>
              </a:rPr>
              <a:t>botulinum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.  Edited by: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Juneja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K.V., and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Sofos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K.N. Pathogens and Toxin in Food: challenges and intervention.  ASM Press.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Washinton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DC.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Juneja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K.V., Novak, J.S., and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Labbe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R.J, 2010. 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</a:rPr>
              <a:t>Clostridium </a:t>
            </a:r>
            <a:r>
              <a:rPr lang="en-US" sz="2000" i="1" dirty="0" err="1" smtClean="0">
                <a:solidFill>
                  <a:schemeClr val="bg2">
                    <a:lumMod val="10000"/>
                  </a:schemeClr>
                </a:solidFill>
              </a:rPr>
              <a:t>perfringens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.  Edited by: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Juneja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K.V., and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Sofos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K.N. Pathogens and Toxin in Food: challenges and intervention.  ASM Press.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Washinton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DC.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Beauchamp, C.S. and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Sofos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J.N. 2010.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Diarahegenic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Eschericia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coli. Edited by: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Juneja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K.V., and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Sofos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K.N. Pathogens and Toxin in Food: challenges and intervention.  ASM Press.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Washinton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DC.</a:t>
            </a:r>
          </a:p>
          <a:p>
            <a:pPr eaLnBrk="1" hangingPunct="1">
              <a:defRPr/>
            </a:pP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Seo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K.S.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Bohach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G.H., 2010.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Staphylococal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Food Poisoning. Edited by: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Juneja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K.V., and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Sofos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K.N. Pathogens and Toxin in Food: challenges and intervention.  ASM Press.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Washinton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DC.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Wright, A.C. and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Sceneider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K.R. 2010. Pathogenic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vibrios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in seafood. Edited by: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Juneja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K.V., and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Sofos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K.N. Pathogens and Toxin in Food: challenges and intervention.  ASM Press.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Washinton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DC.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</a:p>
          <a:p>
            <a:pPr eaLnBrk="1" hangingPunct="1">
              <a:defRPr/>
            </a:pP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defRPr/>
            </a:pP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15875" y="6489700"/>
            <a:ext cx="9144000" cy="357188"/>
            <a:chOff x="0" y="6500834"/>
            <a:chExt cx="9144000" cy="357166"/>
          </a:xfrm>
        </p:grpSpPr>
        <p:sp>
          <p:nvSpPr>
            <p:cNvPr id="9" name="Rectangle 8"/>
            <p:cNvSpPr/>
            <p:nvPr/>
          </p:nvSpPr>
          <p:spPr>
            <a:xfrm>
              <a:off x="0" y="6500834"/>
              <a:ext cx="9144000" cy="357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>
                  <a:solidFill>
                    <a:srgbClr val="FFC000"/>
                  </a:solidFill>
                </a:rPr>
                <a:t>EKO</a:t>
              </a:r>
              <a:r>
                <a:rPr lang="en-US" sz="1200" dirty="0">
                  <a:solidFill>
                    <a:srgbClr val="FFC000"/>
                  </a:solidFill>
                </a:rPr>
                <a:t> </a:t>
              </a:r>
              <a:r>
                <a:rPr lang="en-US" sz="1200" dirty="0" err="1">
                  <a:solidFill>
                    <a:srgbClr val="FFC000"/>
                  </a:solidFill>
                </a:rPr>
                <a:t>SUSANTO</a:t>
              </a:r>
              <a:r>
                <a:rPr lang="en-US" sz="1200" dirty="0">
                  <a:solidFill>
                    <a:srgbClr val="FFC000"/>
                  </a:solidFill>
                </a:rPr>
                <a:t> – </a:t>
              </a:r>
              <a:r>
                <a:rPr lang="en-US" sz="1200" dirty="0" err="1">
                  <a:solidFill>
                    <a:srgbClr val="FFC000"/>
                  </a:solidFill>
                </a:rPr>
                <a:t>DIPONEGORO</a:t>
              </a:r>
              <a:r>
                <a:rPr lang="en-US" sz="1200" dirty="0">
                  <a:solidFill>
                    <a:srgbClr val="FFC000"/>
                  </a:solidFill>
                </a:rPr>
                <a:t> UNIVERSITY (eko_thp@undip.ac.id)</a:t>
              </a:r>
            </a:p>
          </p:txBody>
        </p:sp>
        <p:pic>
          <p:nvPicPr>
            <p:cNvPr id="1331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57356" y="6500834"/>
              <a:ext cx="348147" cy="357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94" y="285728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B050"/>
                </a:solidFill>
              </a:rPr>
              <a:t>Reported cases of </a:t>
            </a:r>
            <a:r>
              <a:rPr lang="en-US" i="1" dirty="0" smtClean="0">
                <a:solidFill>
                  <a:srgbClr val="00B050"/>
                </a:solidFill>
              </a:rPr>
              <a:t>V. </a:t>
            </a:r>
            <a:r>
              <a:rPr lang="en-US" i="1" dirty="0" err="1" smtClean="0">
                <a:solidFill>
                  <a:srgbClr val="00B050"/>
                </a:solidFill>
              </a:rPr>
              <a:t>vulnificus</a:t>
            </a:r>
            <a:r>
              <a:rPr lang="en-US" i="1" dirty="0" smtClean="0">
                <a:solidFill>
                  <a:srgbClr val="00B050"/>
                </a:solidFill>
              </a:rPr>
              <a:t> in Florida from 1990 to 2005.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71625"/>
            <a:ext cx="8286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Food Security and Public Health   Iowa State University 2004</a:t>
            </a:r>
          </a:p>
        </p:txBody>
      </p:sp>
      <p:pic>
        <p:nvPicPr>
          <p:cNvPr id="116739" name="Picture 4" descr="shig list vibrio line graph mmwr 2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642938"/>
            <a:ext cx="7162800" cy="5768975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16740" name="Text Box 5"/>
          <p:cNvSpPr txBox="1">
            <a:spLocks noChangeArrowheads="1"/>
          </p:cNvSpPr>
          <p:nvPr/>
        </p:nvSpPr>
        <p:spPr bwMode="auto">
          <a:xfrm>
            <a:off x="1066800" y="5791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MMWR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B050"/>
                </a:solidFill>
              </a:rPr>
              <a:t>EXTRINSIC FACTORS: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ROLE IN SURVIVAL AND GROWTH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IN FOOD PRODUCTS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>
                <a:solidFill>
                  <a:srgbClr val="00B050"/>
                </a:solidFill>
              </a:rPr>
              <a:t>Extrinsic factors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>
          <a:xfrm>
            <a:off x="304800" y="1214438"/>
            <a:ext cx="8686800" cy="4865687"/>
          </a:xfrm>
        </p:spPr>
        <p:txBody>
          <a:bodyPr/>
          <a:lstStyle/>
          <a:p>
            <a:r>
              <a:rPr lang="id-ID" sz="2400" smtClean="0"/>
              <a:t>Temperature (optimum 30-37</a:t>
            </a:r>
            <a:r>
              <a:rPr lang="id-ID" sz="2400" baseline="30000" smtClean="0"/>
              <a:t>o</a:t>
            </a:r>
            <a:r>
              <a:rPr lang="id-ID" sz="2400" smtClean="0"/>
              <a:t>C).</a:t>
            </a:r>
          </a:p>
          <a:p>
            <a:r>
              <a:rPr lang="en-US" sz="2400" smtClean="0"/>
              <a:t>Vibrios are fairly tolerant of high pH but will</a:t>
            </a:r>
            <a:r>
              <a:rPr lang="id-ID" sz="2400" smtClean="0"/>
              <a:t> </a:t>
            </a:r>
            <a:r>
              <a:rPr lang="en-US" sz="2400" smtClean="0"/>
              <a:t>not grow below pH 6</a:t>
            </a:r>
            <a:r>
              <a:rPr lang="id-ID" sz="2400" smtClean="0"/>
              <a:t>.</a:t>
            </a:r>
          </a:p>
          <a:p>
            <a:r>
              <a:rPr lang="id-ID" sz="2400" smtClean="0"/>
              <a:t>Salinity, </a:t>
            </a:r>
            <a:r>
              <a:rPr lang="en-US" sz="2400" i="1" smtClean="0"/>
              <a:t>V. parahaemolyticus and V. vulnifi cus are</a:t>
            </a:r>
            <a:r>
              <a:rPr lang="id-ID" sz="2400" i="1" smtClean="0"/>
              <a:t> </a:t>
            </a:r>
            <a:r>
              <a:rPr lang="en-US" sz="2400" smtClean="0"/>
              <a:t>both moderate halophiles and will not grow below</a:t>
            </a:r>
            <a:r>
              <a:rPr lang="id-ID" sz="2400" smtClean="0"/>
              <a:t> </a:t>
            </a:r>
            <a:r>
              <a:rPr lang="en-US" sz="2400" smtClean="0"/>
              <a:t>0.1% NaCl</a:t>
            </a:r>
            <a:endParaRPr lang="id-ID" sz="2400" smtClean="0"/>
          </a:p>
          <a:p>
            <a:endParaRPr lang="id-ID" sz="2400" smtClean="0"/>
          </a:p>
          <a:p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B050"/>
                </a:solidFill>
              </a:rPr>
              <a:t>FOOD PROCESSING AND RECENT ADVANCES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IN BIOLOGICAL, CHEMICAL, AND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PHYSICAL INTERVENTIONS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>
                <a:solidFill>
                  <a:srgbClr val="00B050"/>
                </a:solidFill>
              </a:rPr>
              <a:t>depuration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The process involves the</a:t>
            </a:r>
            <a:r>
              <a:rPr lang="id-ID" sz="2400" smtClean="0"/>
              <a:t> </a:t>
            </a:r>
            <a:r>
              <a:rPr lang="en-US" sz="2400" smtClean="0"/>
              <a:t>removal of potential pathogens by placement of shellfish in sanitized seawater that is usually treated either</a:t>
            </a:r>
            <a:r>
              <a:rPr lang="id-ID" sz="2400" smtClean="0"/>
              <a:t> </a:t>
            </a:r>
            <a:r>
              <a:rPr lang="en-US" sz="2400" smtClean="0"/>
              <a:t>by ozonation</a:t>
            </a:r>
            <a:r>
              <a:rPr lang="id-ID" sz="2400" smtClean="0"/>
              <a:t> </a:t>
            </a:r>
            <a:r>
              <a:rPr lang="en-US" sz="2400" smtClean="0"/>
              <a:t>by UV light</a:t>
            </a:r>
            <a:r>
              <a:rPr lang="id-ID" sz="2400" smtClean="0"/>
              <a:t> </a:t>
            </a:r>
            <a:r>
              <a:rPr lang="en-US" sz="2400" smtClean="0"/>
              <a:t>during recirculation into</a:t>
            </a:r>
            <a:r>
              <a:rPr lang="id-ID" sz="2400" smtClean="0"/>
              <a:t> </a:t>
            </a:r>
            <a:r>
              <a:rPr lang="en-US" sz="2400" smtClean="0"/>
              <a:t>wet storage tanks</a:t>
            </a:r>
            <a:r>
              <a:rPr lang="id-ID" sz="2400" smtClean="0"/>
              <a:t>.</a:t>
            </a:r>
          </a:p>
          <a:p>
            <a:r>
              <a:rPr lang="en-US" sz="2400" smtClean="0"/>
              <a:t>the depuration</a:t>
            </a:r>
            <a:r>
              <a:rPr lang="id-ID" sz="2400" smtClean="0"/>
              <a:t> </a:t>
            </a:r>
            <a:r>
              <a:rPr lang="en-US" sz="2400" smtClean="0"/>
              <a:t>process does not effectively remove </a:t>
            </a:r>
            <a:r>
              <a:rPr lang="en-US" sz="2400" i="1" smtClean="0"/>
              <a:t>Vibrio species</a:t>
            </a:r>
            <a:r>
              <a:rPr lang="id-ID" sz="2400" i="1" smtClean="0"/>
              <a:t> </a:t>
            </a:r>
            <a:r>
              <a:rPr lang="en-US" sz="2400" smtClean="0"/>
              <a:t>from shellfish</a:t>
            </a:r>
            <a:r>
              <a:rPr lang="id-ID" sz="2400" smtClean="0"/>
              <a:t>.</a:t>
            </a:r>
          </a:p>
          <a:p>
            <a:endParaRPr lang="id-ID" sz="2400" smtClean="0"/>
          </a:p>
          <a:p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00B050"/>
                </a:solidFill>
              </a:rPr>
              <a:t>Refrigeration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warm and cold</a:t>
            </a:r>
            <a:r>
              <a:rPr lang="id-ID" sz="2400" smtClean="0"/>
              <a:t> </a:t>
            </a:r>
            <a:r>
              <a:rPr lang="en-US" sz="2400" smtClean="0"/>
              <a:t>temperature processing have been used in controlling</a:t>
            </a:r>
            <a:r>
              <a:rPr lang="id-ID" sz="2400" smtClean="0"/>
              <a:t> </a:t>
            </a:r>
            <a:r>
              <a:rPr lang="en-US" sz="2400" smtClean="0"/>
              <a:t>and killing pathogenic </a:t>
            </a:r>
            <a:r>
              <a:rPr lang="en-US" sz="2400" i="1" smtClean="0"/>
              <a:t>Vibrio species in molluscan</a:t>
            </a:r>
            <a:r>
              <a:rPr lang="id-ID" sz="2400" i="1" smtClean="0"/>
              <a:t> </a:t>
            </a:r>
            <a:r>
              <a:rPr lang="en-US" sz="2400" smtClean="0"/>
              <a:t>shellstock</a:t>
            </a:r>
            <a:r>
              <a:rPr lang="id-ID" sz="2400" smtClean="0"/>
              <a:t>.</a:t>
            </a:r>
          </a:p>
          <a:p>
            <a:r>
              <a:rPr lang="en-US" sz="2400" smtClean="0"/>
              <a:t>Bacterial levels decline somewhat</a:t>
            </a:r>
            <a:r>
              <a:rPr lang="id-ID" sz="2400" smtClean="0"/>
              <a:t> </a:t>
            </a:r>
            <a:r>
              <a:rPr lang="en-US" sz="2400" smtClean="0"/>
              <a:t>with refrigeration, but vibrios are not eliminated</a:t>
            </a:r>
            <a:r>
              <a:rPr lang="id-ID" sz="2400" smtClean="0"/>
              <a:t> </a:t>
            </a:r>
            <a:r>
              <a:rPr lang="en-US" sz="2400" smtClean="0"/>
              <a:t>in oysters, even with an extended exposure of</a:t>
            </a:r>
            <a:r>
              <a:rPr lang="id-ID" sz="2400" smtClean="0"/>
              <a:t> </a:t>
            </a:r>
            <a:r>
              <a:rPr lang="en-US" sz="2400" smtClean="0"/>
              <a:t>10 to 15 days</a:t>
            </a:r>
            <a:r>
              <a:rPr lang="id-ID" sz="2400" smtClean="0"/>
              <a:t>.</a:t>
            </a:r>
          </a:p>
          <a:p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00B050"/>
                </a:solidFill>
              </a:rPr>
              <a:t>Ultra-Low Temperature Treatment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ultra-low temperature treatment</a:t>
            </a:r>
            <a:r>
              <a:rPr lang="id-ID" sz="2800" smtClean="0"/>
              <a:t> (&lt;-70</a:t>
            </a:r>
            <a:r>
              <a:rPr lang="id-ID" sz="2800" baseline="30000" smtClean="0"/>
              <a:t>o</a:t>
            </a:r>
            <a:r>
              <a:rPr lang="id-ID" sz="2800" smtClean="0"/>
              <a:t>C) </a:t>
            </a:r>
            <a:r>
              <a:rPr lang="en-US" sz="2800" smtClean="0"/>
              <a:t>has been shown to effectively reduce</a:t>
            </a:r>
            <a:r>
              <a:rPr lang="id-ID" sz="2800" smtClean="0"/>
              <a:t> </a:t>
            </a:r>
            <a:r>
              <a:rPr lang="en-US" sz="2800" smtClean="0"/>
              <a:t>vibrios when it was followed by extended frozen storage</a:t>
            </a:r>
            <a:r>
              <a:rPr lang="id-ID" sz="2800" smtClean="0"/>
              <a:t> </a:t>
            </a:r>
            <a:r>
              <a:rPr lang="en-US" sz="2800" smtClean="0"/>
              <a:t>at </a:t>
            </a:r>
            <a:r>
              <a:rPr lang="id-ID" sz="2800" smtClean="0"/>
              <a:t>-</a:t>
            </a:r>
            <a:r>
              <a:rPr lang="en-US" sz="2800" smtClean="0"/>
              <a:t>20ºC for 1 to 2 weeks, depending on the</a:t>
            </a:r>
            <a:r>
              <a:rPr lang="id-ID" sz="2800" smtClean="0"/>
              <a:t> </a:t>
            </a:r>
            <a:r>
              <a:rPr lang="en-US" sz="2800" smtClean="0"/>
              <a:t>process</a:t>
            </a:r>
            <a:r>
              <a:rPr lang="id-ID" sz="2800" smtClean="0"/>
              <a:t>.</a:t>
            </a:r>
          </a:p>
          <a:p>
            <a:r>
              <a:rPr lang="en-US" sz="2800" smtClean="0"/>
              <a:t>Ultra-low freezing can be achieved by immersion</a:t>
            </a:r>
            <a:r>
              <a:rPr lang="id-ID" sz="2800" smtClean="0"/>
              <a:t> </a:t>
            </a:r>
            <a:r>
              <a:rPr lang="en-US" sz="2800" smtClean="0"/>
              <a:t>of shellstock in liquid nitrogen or CO2, and</a:t>
            </a:r>
            <a:r>
              <a:rPr lang="id-ID" sz="2800" smtClean="0"/>
              <a:t> </a:t>
            </a:r>
            <a:r>
              <a:rPr lang="en-US" sz="2800" smtClean="0"/>
              <a:t>liquid nitrogen treatment was recently validated as an</a:t>
            </a:r>
            <a:r>
              <a:rPr lang="id-ID" sz="2800" smtClean="0"/>
              <a:t> </a:t>
            </a:r>
            <a:r>
              <a:rPr lang="en-US" sz="2800" smtClean="0"/>
              <a:t>oyster PHP for reduction of </a:t>
            </a:r>
            <a:r>
              <a:rPr lang="en-US" sz="2800" i="1" smtClean="0"/>
              <a:t>V. vulnifi cus</a:t>
            </a: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B050"/>
                </a:solidFill>
              </a:rPr>
              <a:t>high-pressure processing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(HPP)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Heating is also an effective treatment for elimination</a:t>
            </a:r>
            <a:r>
              <a:rPr lang="id-ID" sz="2800" smtClean="0"/>
              <a:t> </a:t>
            </a:r>
            <a:r>
              <a:rPr lang="en-US" sz="2800" smtClean="0"/>
              <a:t>of </a:t>
            </a:r>
            <a:r>
              <a:rPr lang="en-US" sz="2800" i="1" smtClean="0"/>
              <a:t>Vibrio species</a:t>
            </a:r>
            <a:r>
              <a:rPr lang="id-ID" sz="2800" i="1" smtClean="0"/>
              <a:t>.</a:t>
            </a:r>
          </a:p>
          <a:p>
            <a:r>
              <a:rPr lang="en-US" sz="2800" smtClean="0"/>
              <a:t>All </a:t>
            </a:r>
            <a:r>
              <a:rPr lang="en-US" sz="2800" i="1" smtClean="0"/>
              <a:t>Vibrio species die rapidly at temperatures</a:t>
            </a:r>
            <a:r>
              <a:rPr lang="id-ID" sz="2800" i="1" smtClean="0"/>
              <a:t> </a:t>
            </a:r>
            <a:r>
              <a:rPr lang="en-US" sz="2800" smtClean="0"/>
              <a:t>exceeding 55</a:t>
            </a:r>
            <a:r>
              <a:rPr lang="id-ID" sz="2800" baseline="30000" smtClean="0"/>
              <a:t>o</a:t>
            </a:r>
            <a:r>
              <a:rPr lang="en-US" sz="2800" smtClean="0"/>
              <a:t>C</a:t>
            </a:r>
            <a:r>
              <a:rPr lang="id-ID" sz="2800" smtClean="0"/>
              <a:t>.</a:t>
            </a:r>
          </a:p>
          <a:p>
            <a:r>
              <a:rPr lang="en-US" sz="2800" smtClean="0"/>
              <a:t>immersion in hot water</a:t>
            </a:r>
            <a:r>
              <a:rPr lang="id-ID" sz="2800" smtClean="0"/>
              <a:t> </a:t>
            </a:r>
            <a:r>
              <a:rPr lang="en-US" sz="2800" smtClean="0"/>
              <a:t>(50ºC for 5 to 10 minutes) combined with frozen</a:t>
            </a:r>
            <a:r>
              <a:rPr lang="id-ID" sz="2800" smtClean="0"/>
              <a:t> </a:t>
            </a:r>
            <a:r>
              <a:rPr lang="en-US" sz="2800" smtClean="0"/>
              <a:t>storage and achieves the desired reduction within</a:t>
            </a:r>
            <a:r>
              <a:rPr lang="id-ID" sz="2800" smtClean="0"/>
              <a:t> </a:t>
            </a:r>
            <a:r>
              <a:rPr lang="en-US" sz="2800" smtClean="0"/>
              <a:t>2 weeks</a:t>
            </a:r>
            <a:r>
              <a:rPr lang="id-ID" sz="2800" smtClean="0"/>
              <a:t>.</a:t>
            </a:r>
          </a:p>
          <a:p>
            <a:r>
              <a:rPr lang="en-US" sz="2800" smtClean="0"/>
              <a:t>Traditional pasteurization</a:t>
            </a:r>
            <a:r>
              <a:rPr lang="id-ID" sz="2800" smtClean="0"/>
              <a:t> </a:t>
            </a:r>
            <a:r>
              <a:rPr lang="en-US" sz="2800" smtClean="0"/>
              <a:t>is also done at 75C for 8 min</a:t>
            </a:r>
            <a:r>
              <a:rPr lang="id-ID" sz="2800" smtClean="0"/>
              <a:t>.</a:t>
            </a: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00B050"/>
                </a:solidFill>
              </a:rPr>
              <a:t>Irradiation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Oysters</a:t>
            </a:r>
            <a:r>
              <a:rPr lang="id-ID" sz="2400" smtClean="0"/>
              <a:t> </a:t>
            </a:r>
            <a:r>
              <a:rPr lang="en-US" sz="2400" smtClean="0"/>
              <a:t>appear tolerant to irradiation processing at levels</a:t>
            </a:r>
            <a:r>
              <a:rPr lang="id-ID" sz="2400" smtClean="0"/>
              <a:t> </a:t>
            </a:r>
            <a:r>
              <a:rPr lang="en-US" sz="2400" smtClean="0"/>
              <a:t>of a 2.5-kGy absorbed dose, as normal shelf-life is</a:t>
            </a:r>
            <a:r>
              <a:rPr lang="id-ID" sz="2400" smtClean="0"/>
              <a:t> </a:t>
            </a:r>
            <a:r>
              <a:rPr lang="en-US" sz="2400" smtClean="0"/>
              <a:t>maintained with no increase in mortality compared</a:t>
            </a:r>
            <a:r>
              <a:rPr lang="id-ID" sz="2400" smtClean="0"/>
              <a:t> </a:t>
            </a:r>
            <a:r>
              <a:rPr lang="en-US" sz="2400" smtClean="0"/>
              <a:t>with untreated control oysters</a:t>
            </a:r>
            <a:r>
              <a:rPr lang="id-ID" sz="2400" smtClean="0"/>
              <a:t>.</a:t>
            </a:r>
          </a:p>
          <a:p>
            <a:r>
              <a:rPr lang="en-US" sz="2400" smtClean="0"/>
              <a:t>higher levels of irradiation increased mortality</a:t>
            </a:r>
            <a:r>
              <a:rPr lang="id-ID" sz="2400" smtClean="0"/>
              <a:t> </a:t>
            </a:r>
            <a:r>
              <a:rPr lang="en-US" sz="2400" smtClean="0"/>
              <a:t>and resulted in a yellow exudate and an unpalatable</a:t>
            </a:r>
            <a:r>
              <a:rPr lang="id-ID" sz="2400" smtClean="0"/>
              <a:t> </a:t>
            </a:r>
            <a:r>
              <a:rPr lang="en-US" sz="2400" smtClean="0"/>
              <a:t>product</a:t>
            </a:r>
            <a:r>
              <a:rPr lang="id-ID" sz="2400" smtClean="0"/>
              <a:t>.</a:t>
            </a:r>
          </a:p>
          <a:p>
            <a:r>
              <a:rPr lang="en-US" sz="2400" i="1" smtClean="0"/>
              <a:t>V. Parahaemolyticus</a:t>
            </a:r>
            <a:r>
              <a:rPr lang="id-ID" sz="2400" i="1" smtClean="0"/>
              <a:t> </a:t>
            </a:r>
            <a:r>
              <a:rPr lang="en-US" sz="2400" smtClean="0"/>
              <a:t>cultures were less sensitive to irradiation compared to</a:t>
            </a:r>
            <a:r>
              <a:rPr lang="id-ID" sz="2400" smtClean="0"/>
              <a:t> </a:t>
            </a:r>
            <a:r>
              <a:rPr lang="en-US" sz="2400" i="1" smtClean="0"/>
              <a:t>V. Vulnificus</a:t>
            </a:r>
            <a:r>
              <a:rPr lang="id-ID" sz="2400" i="1" smtClean="0"/>
              <a:t>.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REFERENCES: 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Amastrong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G.D. 2008. </a:t>
            </a:r>
            <a:r>
              <a:rPr lang="en-US" sz="2000" dirty="0" smtClean="0"/>
              <a:t>Pathogenic Mechanisms of the </a:t>
            </a:r>
            <a:r>
              <a:rPr lang="en-US" sz="2000" dirty="0" err="1" smtClean="0"/>
              <a:t>Enterohemorrhagic</a:t>
            </a:r>
            <a:r>
              <a:rPr lang="en-US" sz="2000" dirty="0" smtClean="0"/>
              <a:t> Escherichia coli—Some New Insights.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Edited by: Wilson, C.L. Microbial Food Contamination 2</a:t>
            </a:r>
            <a:r>
              <a:rPr lang="en-US" sz="2000" baseline="30000" dirty="0" smtClean="0">
                <a:solidFill>
                  <a:schemeClr val="bg2">
                    <a:lumMod val="10000"/>
                  </a:schemeClr>
                </a:solidFill>
              </a:rPr>
              <a:t>nd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 ed. CRC Press. Boca Raton.</a:t>
            </a:r>
          </a:p>
          <a:p>
            <a:pPr>
              <a:defRPr/>
            </a:pPr>
            <a:r>
              <a:rPr lang="en-US" sz="2000" b="1" dirty="0" smtClean="0"/>
              <a:t>Nilsson, L. and Gram, L. . 2002. Improving the control of pathogens in fish products. Edited by: </a:t>
            </a:r>
            <a:r>
              <a:rPr lang="en-US" sz="2000" b="1" dirty="0" err="1" smtClean="0"/>
              <a:t>Bremmer</a:t>
            </a:r>
            <a:r>
              <a:rPr lang="en-US" sz="2000" b="1" dirty="0" smtClean="0"/>
              <a:t>, A.H. Safety and quality issues in fish processing.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CRC Press. Boca Raton.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WHO-FAO. 2005. </a:t>
            </a:r>
            <a:r>
              <a:rPr lang="pt-BR" sz="2000" dirty="0" smtClean="0"/>
              <a:t>Microbiological  risk assessment series: </a:t>
            </a:r>
            <a:r>
              <a:rPr lang="en-US" sz="2000" dirty="0" smtClean="0"/>
              <a:t>Risk assessment of </a:t>
            </a:r>
            <a:r>
              <a:rPr lang="en-US" sz="2000" i="1" dirty="0" err="1" smtClean="0"/>
              <a:t>Vibrio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vulnificus</a:t>
            </a:r>
            <a:r>
              <a:rPr lang="en-US" sz="2000" i="1" dirty="0" smtClean="0"/>
              <a:t> in raw </a:t>
            </a:r>
            <a:r>
              <a:rPr lang="en-US" sz="2000" dirty="0" smtClean="0"/>
              <a:t>oysters interpretative summary and technical report. WHO-FAO UN.</a:t>
            </a:r>
          </a:p>
          <a:p>
            <a:pPr>
              <a:defRPr/>
            </a:pP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Garbutt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J. 1997. Essentials of food microbiology. Arnold. London.</a:t>
            </a:r>
          </a:p>
          <a:p>
            <a:pPr>
              <a:defRPr/>
            </a:pP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Pelczar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, M.J. &amp; Chan, E.C.S. 1976.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Dasar-dasar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mikrobiologi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Diterjemhakan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Hadioetomo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et al., 1988.  UI press.</a:t>
            </a:r>
            <a:endParaRPr lang="id-ID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id-ID" sz="2000" dirty="0" smtClean="0">
                <a:solidFill>
                  <a:schemeClr val="bg2">
                    <a:lumMod val="10000"/>
                  </a:schemeClr>
                </a:solidFill>
              </a:rPr>
              <a:t>Huss, H.H. 1994. Assurance of seafood quality. FAO fisheries technical paper.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en-US" sz="2000" dirty="0"/>
          </a:p>
        </p:txBody>
      </p:sp>
      <p:grpSp>
        <p:nvGrpSpPr>
          <p:cNvPr id="14340" name="Group 10"/>
          <p:cNvGrpSpPr>
            <a:grpSpLocks/>
          </p:cNvGrpSpPr>
          <p:nvPr/>
        </p:nvGrpSpPr>
        <p:grpSpPr bwMode="auto">
          <a:xfrm>
            <a:off x="0" y="6500813"/>
            <a:ext cx="9144000" cy="357187"/>
            <a:chOff x="0" y="6500834"/>
            <a:chExt cx="9144000" cy="357166"/>
          </a:xfrm>
        </p:grpSpPr>
        <p:sp>
          <p:nvSpPr>
            <p:cNvPr id="5" name="Rectangle 4"/>
            <p:cNvSpPr/>
            <p:nvPr/>
          </p:nvSpPr>
          <p:spPr>
            <a:xfrm>
              <a:off x="0" y="6500834"/>
              <a:ext cx="9144000" cy="357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>
                  <a:solidFill>
                    <a:srgbClr val="FFC000"/>
                  </a:solidFill>
                </a:rPr>
                <a:t>EKO</a:t>
              </a:r>
              <a:r>
                <a:rPr lang="en-US" sz="1200" dirty="0">
                  <a:solidFill>
                    <a:srgbClr val="FFC000"/>
                  </a:solidFill>
                </a:rPr>
                <a:t> </a:t>
              </a:r>
              <a:r>
                <a:rPr lang="en-US" sz="1200" dirty="0" err="1">
                  <a:solidFill>
                    <a:srgbClr val="FFC000"/>
                  </a:solidFill>
                </a:rPr>
                <a:t>SUSANTO</a:t>
              </a:r>
              <a:r>
                <a:rPr lang="en-US" sz="1200" dirty="0">
                  <a:solidFill>
                    <a:srgbClr val="FFC000"/>
                  </a:solidFill>
                </a:rPr>
                <a:t> – </a:t>
              </a:r>
              <a:r>
                <a:rPr lang="en-US" sz="1200" dirty="0" err="1">
                  <a:solidFill>
                    <a:srgbClr val="FFC000"/>
                  </a:solidFill>
                </a:rPr>
                <a:t>DIPONEGORO</a:t>
              </a:r>
              <a:r>
                <a:rPr lang="en-US" sz="1200" dirty="0">
                  <a:solidFill>
                    <a:srgbClr val="FFC000"/>
                  </a:solidFill>
                </a:rPr>
                <a:t> UNIVERSITY (eko_thp@undip.ac.id)</a:t>
              </a:r>
            </a:p>
          </p:txBody>
        </p:sp>
        <p:pic>
          <p:nvPicPr>
            <p:cNvPr id="1434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57356" y="6500834"/>
              <a:ext cx="348147" cy="357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>
                <a:solidFill>
                  <a:srgbClr val="00B050"/>
                </a:solidFill>
              </a:rPr>
              <a:t>Dissease control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Water drinking</a:t>
            </a:r>
          </a:p>
          <a:p>
            <a:pPr lvl="1"/>
            <a:r>
              <a:rPr lang="id-ID" smtClean="0"/>
              <a:t>Drinking water should be disinfected</a:t>
            </a:r>
          </a:p>
          <a:p>
            <a:pPr lvl="1"/>
            <a:r>
              <a:rPr lang="id-ID" smtClean="0"/>
              <a:t>Tablets releasing chlorine or iodine.</a:t>
            </a:r>
          </a:p>
          <a:p>
            <a:pPr lvl="1"/>
            <a:r>
              <a:rPr lang="id-ID" smtClean="0"/>
              <a:t>Water for drinking should be boiled before used</a:t>
            </a:r>
          </a:p>
          <a:p>
            <a:pPr lvl="1"/>
            <a:r>
              <a:rPr lang="id-ID" smtClean="0"/>
              <a:t>Water QC should be strenghthened by intensifying the surveillance &amp; control residual chlorine.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>
                <a:solidFill>
                  <a:srgbClr val="00B050"/>
                </a:solidFill>
              </a:rPr>
              <a:t>Dissease control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>
          <a:xfrm>
            <a:off x="304800" y="1357313"/>
            <a:ext cx="8686800" cy="4500562"/>
          </a:xfrm>
        </p:spPr>
        <p:txBody>
          <a:bodyPr/>
          <a:lstStyle/>
          <a:p>
            <a:r>
              <a:rPr lang="id-ID" sz="2600" smtClean="0"/>
              <a:t>Sanitation</a:t>
            </a:r>
          </a:p>
          <a:p>
            <a:pPr lvl="1"/>
            <a:r>
              <a:rPr lang="id-ID" sz="2200" smtClean="0"/>
              <a:t>QC in sewage treatment plants should be strenghthened.</a:t>
            </a:r>
          </a:p>
          <a:p>
            <a:pPr lvl="1"/>
            <a:r>
              <a:rPr lang="id-ID" sz="2200" smtClean="0"/>
              <a:t>Large scale of chemical treatment of waste water is very rarely justified.</a:t>
            </a:r>
          </a:p>
          <a:p>
            <a:pPr lvl="1"/>
            <a:r>
              <a:rPr lang="id-ID" sz="2200" smtClean="0"/>
              <a:t>Health educatin should emphsize the safe disposal of human faecess.</a:t>
            </a:r>
          </a:p>
          <a:p>
            <a:r>
              <a:rPr lang="id-ID" sz="2600" smtClean="0"/>
              <a:t>Vibrios are easily destroyed by heat</a:t>
            </a:r>
          </a:p>
          <a:p>
            <a:r>
              <a:rPr lang="id-ID" sz="2600" smtClean="0"/>
              <a:t>Proper refrigeration is essential in controling growth.</a:t>
            </a:r>
          </a:p>
          <a:p>
            <a:pPr lvl="1"/>
            <a:endParaRPr lang="id-ID" sz="2200" smtClean="0"/>
          </a:p>
          <a:p>
            <a:endParaRPr lang="en-US" sz="2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id-ID" sz="4800" i="1" dirty="0" smtClean="0">
                <a:solidFill>
                  <a:srgbClr val="002060"/>
                </a:solidFill>
              </a:rPr>
              <a:t>Salmonella </a:t>
            </a:r>
            <a:r>
              <a:rPr lang="id-ID" sz="4800" dirty="0" smtClean="0">
                <a:solidFill>
                  <a:srgbClr val="002060"/>
                </a:solidFill>
              </a:rPr>
              <a:t>sp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12800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>
                <a:solidFill>
                  <a:srgbClr val="002060"/>
                </a:solidFill>
              </a:rPr>
              <a:t>Characteristics of </a:t>
            </a:r>
            <a:r>
              <a:rPr lang="id-ID" i="1" dirty="0" smtClean="0">
                <a:solidFill>
                  <a:srgbClr val="002060"/>
                </a:solidFill>
              </a:rPr>
              <a:t>salmonella</a:t>
            </a:r>
            <a:r>
              <a:rPr lang="id-ID" dirty="0" smtClean="0">
                <a:solidFill>
                  <a:srgbClr val="002060"/>
                </a:solidFill>
              </a:rPr>
              <a:t> sp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902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smtClean="0"/>
              <a:t>Member of family </a:t>
            </a:r>
            <a:r>
              <a:rPr lang="id-ID" sz="2400" i="1" smtClean="0"/>
              <a:t>Enterobacteriaceae </a:t>
            </a:r>
            <a:r>
              <a:rPr lang="id-ID" sz="2400" smtClean="0"/>
              <a:t>.</a:t>
            </a:r>
          </a:p>
          <a:p>
            <a:r>
              <a:rPr lang="id-ID" sz="2400" smtClean="0"/>
              <a:t>Occuring in the gut of man &amp; animals in environment polluted with human or animals excreta.</a:t>
            </a:r>
          </a:p>
          <a:p>
            <a:r>
              <a:rPr lang="id-ID" sz="2400" i="1" smtClean="0"/>
              <a:t>Salmonella </a:t>
            </a:r>
            <a:r>
              <a:rPr lang="id-ID" sz="2400" smtClean="0"/>
              <a:t>can multiply &amp; survive in the estuarine &amp; freshwater envi</a:t>
            </a:r>
          </a:p>
          <a:p>
            <a:r>
              <a:rPr lang="id-ID" sz="2400" smtClean="0"/>
              <a:t>Gram negative rod (S. serovar).</a:t>
            </a:r>
          </a:p>
          <a:p>
            <a:r>
              <a:rPr lang="id-ID" sz="2400" i="1" smtClean="0"/>
              <a:t> </a:t>
            </a:r>
            <a:r>
              <a:rPr lang="en-US" sz="2400" smtClean="0"/>
              <a:t>Typhoid fever, caused by</a:t>
            </a:r>
            <a:r>
              <a:rPr lang="id-ID" sz="2400" smtClean="0"/>
              <a:t> </a:t>
            </a:r>
            <a:r>
              <a:rPr lang="en-US" sz="2400" smtClean="0"/>
              <a:t>the exclusively human pathogens </a:t>
            </a:r>
            <a:r>
              <a:rPr lang="en-US" sz="2400" i="1" smtClean="0"/>
              <a:t>S. typhi and S. paratyphi,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>
                <a:solidFill>
                  <a:srgbClr val="002060"/>
                </a:solidFill>
              </a:rPr>
              <a:t>POSSIBLE PATHWAYS THAT CAN LEAD TO THE CONTAMINATION OF FOODS WITH </a:t>
            </a:r>
            <a:r>
              <a:rPr lang="id-ID" i="1" dirty="0" smtClean="0">
                <a:solidFill>
                  <a:srgbClr val="002060"/>
                </a:solidFill>
              </a:rPr>
              <a:t>SALMONELLA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285750" y="142875"/>
            <a:ext cx="8429625" cy="6715125"/>
            <a:chOff x="450" y="1635"/>
            <a:chExt cx="10200" cy="12465"/>
          </a:xfrm>
        </p:grpSpPr>
        <p:sp>
          <p:nvSpPr>
            <p:cNvPr id="131075" name="Text Box 3"/>
            <p:cNvSpPr txBox="1">
              <a:spLocks noChangeArrowheads="1"/>
            </p:cNvSpPr>
            <p:nvPr/>
          </p:nvSpPr>
          <p:spPr bwMode="auto">
            <a:xfrm>
              <a:off x="3630" y="9450"/>
              <a:ext cx="3630" cy="12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 sz="900">
                <a:latin typeface="Tahoma" pitchFamily="34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id-ID" sz="900">
                  <a:latin typeface="Tahoma" pitchFamily="34" charset="0"/>
                </a:rPr>
                <a:t>FOOD PRODUCT</a:t>
              </a:r>
              <a:endParaRPr lang="id-ID" sz="900"/>
            </a:p>
          </p:txBody>
        </p:sp>
        <p:sp>
          <p:nvSpPr>
            <p:cNvPr id="131076" name="Text Box 4"/>
            <p:cNvSpPr txBox="1">
              <a:spLocks noChangeArrowheads="1"/>
            </p:cNvSpPr>
            <p:nvPr/>
          </p:nvSpPr>
          <p:spPr bwMode="auto">
            <a:xfrm>
              <a:off x="4260" y="7875"/>
              <a:ext cx="228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id-ID" sz="900">
                  <a:latin typeface="Calibri" pitchFamily="34" charset="0"/>
                </a:rPr>
                <a:t>RETAILER</a:t>
              </a:r>
              <a:endParaRPr lang="id-ID" sz="900"/>
            </a:p>
          </p:txBody>
        </p:sp>
        <p:sp>
          <p:nvSpPr>
            <p:cNvPr id="131077" name="Text Box 5"/>
            <p:cNvSpPr txBox="1">
              <a:spLocks noChangeArrowheads="1"/>
            </p:cNvSpPr>
            <p:nvPr/>
          </p:nvSpPr>
          <p:spPr bwMode="auto">
            <a:xfrm>
              <a:off x="4230" y="3705"/>
              <a:ext cx="228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id-ID" sz="900">
                  <a:latin typeface="Calibri" pitchFamily="34" charset="0"/>
                </a:rPr>
                <a:t>Animal Feed</a:t>
              </a:r>
              <a:endParaRPr lang="id-ID" sz="900"/>
            </a:p>
          </p:txBody>
        </p:sp>
        <p:sp>
          <p:nvSpPr>
            <p:cNvPr id="131078" name="Text Box 6"/>
            <p:cNvSpPr txBox="1">
              <a:spLocks noChangeArrowheads="1"/>
            </p:cNvSpPr>
            <p:nvPr/>
          </p:nvSpPr>
          <p:spPr bwMode="auto">
            <a:xfrm>
              <a:off x="4230" y="4950"/>
              <a:ext cx="2280" cy="9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id-ID" sz="900">
                  <a:latin typeface="Calibri" pitchFamily="34" charset="0"/>
                </a:rPr>
                <a:t>Livestock ncluding poultry</a:t>
              </a:r>
              <a:endParaRPr lang="id-ID" sz="900"/>
            </a:p>
          </p:txBody>
        </p:sp>
        <p:sp>
          <p:nvSpPr>
            <p:cNvPr id="131079" name="Text Box 7"/>
            <p:cNvSpPr txBox="1">
              <a:spLocks noChangeArrowheads="1"/>
            </p:cNvSpPr>
            <p:nvPr/>
          </p:nvSpPr>
          <p:spPr bwMode="auto">
            <a:xfrm>
              <a:off x="4230" y="6450"/>
              <a:ext cx="2280" cy="8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id-ID" sz="900">
                  <a:latin typeface="Calibri" pitchFamily="34" charset="0"/>
                </a:rPr>
                <a:t>Abattoir or poultry processor</a:t>
              </a:r>
              <a:endParaRPr lang="id-ID" sz="900"/>
            </a:p>
          </p:txBody>
        </p:sp>
        <p:sp>
          <p:nvSpPr>
            <p:cNvPr id="131080" name="Text Box 8"/>
            <p:cNvSpPr txBox="1">
              <a:spLocks noChangeArrowheads="1"/>
            </p:cNvSpPr>
            <p:nvPr/>
          </p:nvSpPr>
          <p:spPr bwMode="auto">
            <a:xfrm>
              <a:off x="3495" y="1920"/>
              <a:ext cx="3600" cy="9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id-ID" sz="900">
                  <a:latin typeface="Calibri" pitchFamily="34" charset="0"/>
                </a:rPr>
                <a:t>Wild animal reservoir including birds, insect, rodent</a:t>
              </a:r>
              <a:endParaRPr lang="id-ID" sz="900"/>
            </a:p>
          </p:txBody>
        </p:sp>
        <p:sp>
          <p:nvSpPr>
            <p:cNvPr id="131081" name="Text Box 9"/>
            <p:cNvSpPr txBox="1">
              <a:spLocks noChangeArrowheads="1"/>
            </p:cNvSpPr>
            <p:nvPr/>
          </p:nvSpPr>
          <p:spPr bwMode="auto">
            <a:xfrm>
              <a:off x="705" y="2940"/>
              <a:ext cx="2280" cy="7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id-ID" sz="900">
                  <a:latin typeface="Calibri" pitchFamily="34" charset="0"/>
                </a:rPr>
                <a:t>Grazing land &amp; streams</a:t>
              </a:r>
              <a:endParaRPr lang="id-ID" sz="900"/>
            </a:p>
          </p:txBody>
        </p:sp>
        <p:sp>
          <p:nvSpPr>
            <p:cNvPr id="131082" name="Text Box 10"/>
            <p:cNvSpPr txBox="1">
              <a:spLocks noChangeArrowheads="1"/>
            </p:cNvSpPr>
            <p:nvPr/>
          </p:nvSpPr>
          <p:spPr bwMode="auto">
            <a:xfrm>
              <a:off x="825" y="4950"/>
              <a:ext cx="2280" cy="7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id-ID" sz="900">
                  <a:latin typeface="Calibri" pitchFamily="34" charset="0"/>
                </a:rPr>
                <a:t>Slurry</a:t>
              </a:r>
              <a:endParaRPr lang="id-ID" sz="900"/>
            </a:p>
          </p:txBody>
        </p:sp>
        <p:sp>
          <p:nvSpPr>
            <p:cNvPr id="131083" name="Text Box 11"/>
            <p:cNvSpPr txBox="1">
              <a:spLocks noChangeArrowheads="1"/>
            </p:cNvSpPr>
            <p:nvPr/>
          </p:nvSpPr>
          <p:spPr bwMode="auto">
            <a:xfrm>
              <a:off x="825" y="7410"/>
              <a:ext cx="2280" cy="7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id-ID" sz="900">
                  <a:latin typeface="Calibri" pitchFamily="34" charset="0"/>
                </a:rPr>
                <a:t>Food manufacture</a:t>
              </a:r>
              <a:endParaRPr lang="id-ID" sz="900"/>
            </a:p>
          </p:txBody>
        </p:sp>
        <p:sp>
          <p:nvSpPr>
            <p:cNvPr id="131084" name="Text Box 12"/>
            <p:cNvSpPr txBox="1">
              <a:spLocks noChangeArrowheads="1"/>
            </p:cNvSpPr>
            <p:nvPr/>
          </p:nvSpPr>
          <p:spPr bwMode="auto">
            <a:xfrm>
              <a:off x="945" y="12330"/>
              <a:ext cx="2280" cy="7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id-ID" sz="900">
                  <a:latin typeface="Calibri" pitchFamily="34" charset="0"/>
                </a:rPr>
                <a:t>Other raw material</a:t>
              </a:r>
              <a:endParaRPr lang="id-ID" sz="900"/>
            </a:p>
          </p:txBody>
        </p:sp>
        <p:sp>
          <p:nvSpPr>
            <p:cNvPr id="131085" name="Text Box 13"/>
            <p:cNvSpPr txBox="1">
              <a:spLocks noChangeArrowheads="1"/>
            </p:cNvSpPr>
            <p:nvPr/>
          </p:nvSpPr>
          <p:spPr bwMode="auto">
            <a:xfrm>
              <a:off x="4335" y="11625"/>
              <a:ext cx="228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id-ID" sz="900">
                  <a:latin typeface="Calibri" pitchFamily="34" charset="0"/>
                </a:rPr>
                <a:t>Infected consumer</a:t>
              </a:r>
              <a:endParaRPr lang="id-ID" sz="900"/>
            </a:p>
          </p:txBody>
        </p:sp>
        <p:sp>
          <p:nvSpPr>
            <p:cNvPr id="131086" name="Text Box 14"/>
            <p:cNvSpPr txBox="1">
              <a:spLocks noChangeArrowheads="1"/>
            </p:cNvSpPr>
            <p:nvPr/>
          </p:nvSpPr>
          <p:spPr bwMode="auto">
            <a:xfrm>
              <a:off x="4410" y="13335"/>
              <a:ext cx="228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id-ID" sz="900">
                  <a:latin typeface="Calibri" pitchFamily="34" charset="0"/>
                </a:rPr>
                <a:t>Human carrier</a:t>
              </a:r>
              <a:endParaRPr lang="id-ID" sz="900"/>
            </a:p>
          </p:txBody>
        </p:sp>
        <p:sp>
          <p:nvSpPr>
            <p:cNvPr id="131087" name="Text Box 15"/>
            <p:cNvSpPr txBox="1">
              <a:spLocks noChangeArrowheads="1"/>
            </p:cNvSpPr>
            <p:nvPr/>
          </p:nvSpPr>
          <p:spPr bwMode="auto">
            <a:xfrm>
              <a:off x="7830" y="3810"/>
              <a:ext cx="2280" cy="7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id-ID" sz="900">
                  <a:latin typeface="Calibri" pitchFamily="34" charset="0"/>
                </a:rPr>
                <a:t>Fish meal</a:t>
              </a:r>
              <a:endParaRPr lang="id-ID" sz="900"/>
            </a:p>
          </p:txBody>
        </p:sp>
        <p:sp>
          <p:nvSpPr>
            <p:cNvPr id="131088" name="Text Box 16"/>
            <p:cNvSpPr txBox="1">
              <a:spLocks noChangeArrowheads="1"/>
            </p:cNvSpPr>
            <p:nvPr/>
          </p:nvSpPr>
          <p:spPr bwMode="auto">
            <a:xfrm>
              <a:off x="7950" y="5820"/>
              <a:ext cx="2280" cy="7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id-ID" sz="900">
                  <a:latin typeface="Calibri" pitchFamily="34" charset="0"/>
                </a:rPr>
                <a:t>Rendering plant</a:t>
              </a:r>
              <a:endParaRPr lang="id-ID" sz="900"/>
            </a:p>
          </p:txBody>
        </p:sp>
        <p:sp>
          <p:nvSpPr>
            <p:cNvPr id="131089" name="Text Box 17"/>
            <p:cNvSpPr txBox="1">
              <a:spLocks noChangeArrowheads="1"/>
            </p:cNvSpPr>
            <p:nvPr/>
          </p:nvSpPr>
          <p:spPr bwMode="auto">
            <a:xfrm>
              <a:off x="7950" y="8280"/>
              <a:ext cx="2280" cy="7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id-ID" sz="900">
                  <a:latin typeface="Calibri" pitchFamily="34" charset="0"/>
                </a:rPr>
                <a:t>Domestic pets</a:t>
              </a:r>
              <a:endParaRPr lang="id-ID" sz="900"/>
            </a:p>
          </p:txBody>
        </p:sp>
        <p:sp>
          <p:nvSpPr>
            <p:cNvPr id="131090" name="Text Box 18"/>
            <p:cNvSpPr txBox="1">
              <a:spLocks noChangeArrowheads="1"/>
            </p:cNvSpPr>
            <p:nvPr/>
          </p:nvSpPr>
          <p:spPr bwMode="auto">
            <a:xfrm>
              <a:off x="7950" y="11100"/>
              <a:ext cx="2280" cy="7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id-ID" sz="900">
                  <a:latin typeface="Calibri" pitchFamily="34" charset="0"/>
                </a:rPr>
                <a:t>Imported food product</a:t>
              </a:r>
              <a:endParaRPr lang="id-ID" sz="900"/>
            </a:p>
          </p:txBody>
        </p:sp>
        <p:sp>
          <p:nvSpPr>
            <p:cNvPr id="131091" name="Text Box 19"/>
            <p:cNvSpPr txBox="1">
              <a:spLocks noChangeArrowheads="1"/>
            </p:cNvSpPr>
            <p:nvPr/>
          </p:nvSpPr>
          <p:spPr bwMode="auto">
            <a:xfrm>
              <a:off x="7950" y="13335"/>
              <a:ext cx="2280" cy="7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id-ID" sz="900">
                  <a:latin typeface="Calibri" pitchFamily="34" charset="0"/>
                </a:rPr>
                <a:t>Sewage</a:t>
              </a:r>
              <a:endParaRPr lang="id-ID" sz="900"/>
            </a:p>
          </p:txBody>
        </p:sp>
        <p:cxnSp>
          <p:nvCxnSpPr>
            <p:cNvPr id="131092" name="AutoShape 20"/>
            <p:cNvCxnSpPr>
              <a:cxnSpLocks noChangeShapeType="1"/>
            </p:cNvCxnSpPr>
            <p:nvPr/>
          </p:nvCxnSpPr>
          <p:spPr bwMode="auto">
            <a:xfrm>
              <a:off x="6690" y="13665"/>
              <a:ext cx="12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093" name="AutoShape 21"/>
            <p:cNvCxnSpPr>
              <a:cxnSpLocks noChangeShapeType="1"/>
            </p:cNvCxnSpPr>
            <p:nvPr/>
          </p:nvCxnSpPr>
          <p:spPr bwMode="auto">
            <a:xfrm flipH="1">
              <a:off x="6615" y="11625"/>
              <a:ext cx="1335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094" name="AutoShape 22"/>
            <p:cNvCxnSpPr>
              <a:cxnSpLocks noChangeShapeType="1"/>
            </p:cNvCxnSpPr>
            <p:nvPr/>
          </p:nvCxnSpPr>
          <p:spPr bwMode="auto">
            <a:xfrm flipH="1">
              <a:off x="6615" y="9045"/>
              <a:ext cx="1950" cy="27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095" name="AutoShape 23"/>
            <p:cNvCxnSpPr>
              <a:cxnSpLocks noChangeShapeType="1"/>
            </p:cNvCxnSpPr>
            <p:nvPr/>
          </p:nvCxnSpPr>
          <p:spPr bwMode="auto">
            <a:xfrm flipH="1">
              <a:off x="7260" y="9045"/>
              <a:ext cx="690" cy="4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096" name="AutoShape 24"/>
            <p:cNvCxnSpPr>
              <a:cxnSpLocks noChangeShapeType="1"/>
            </p:cNvCxnSpPr>
            <p:nvPr/>
          </p:nvCxnSpPr>
          <p:spPr bwMode="auto">
            <a:xfrm>
              <a:off x="5325" y="8505"/>
              <a:ext cx="0" cy="9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097" name="AutoShape 25"/>
            <p:cNvCxnSpPr>
              <a:cxnSpLocks noChangeShapeType="1"/>
            </p:cNvCxnSpPr>
            <p:nvPr/>
          </p:nvCxnSpPr>
          <p:spPr bwMode="auto">
            <a:xfrm>
              <a:off x="5400" y="10740"/>
              <a:ext cx="0" cy="8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098" name="AutoShape 26"/>
            <p:cNvCxnSpPr>
              <a:cxnSpLocks noChangeShapeType="1"/>
            </p:cNvCxnSpPr>
            <p:nvPr/>
          </p:nvCxnSpPr>
          <p:spPr bwMode="auto">
            <a:xfrm>
              <a:off x="5400" y="12255"/>
              <a:ext cx="0" cy="10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099" name="AutoShape 27"/>
            <p:cNvCxnSpPr>
              <a:cxnSpLocks noChangeShapeType="1"/>
            </p:cNvCxnSpPr>
            <p:nvPr/>
          </p:nvCxnSpPr>
          <p:spPr bwMode="auto">
            <a:xfrm>
              <a:off x="5235" y="2850"/>
              <a:ext cx="0" cy="8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00" name="AutoShape 28"/>
            <p:cNvCxnSpPr>
              <a:cxnSpLocks noChangeShapeType="1"/>
            </p:cNvCxnSpPr>
            <p:nvPr/>
          </p:nvCxnSpPr>
          <p:spPr bwMode="auto">
            <a:xfrm>
              <a:off x="5295" y="4335"/>
              <a:ext cx="0" cy="6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01" name="AutoShape 29"/>
            <p:cNvCxnSpPr>
              <a:cxnSpLocks noChangeShapeType="1"/>
            </p:cNvCxnSpPr>
            <p:nvPr/>
          </p:nvCxnSpPr>
          <p:spPr bwMode="auto">
            <a:xfrm>
              <a:off x="5325" y="5895"/>
              <a:ext cx="0" cy="5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02" name="AutoShape 30"/>
            <p:cNvCxnSpPr>
              <a:cxnSpLocks noChangeShapeType="1"/>
            </p:cNvCxnSpPr>
            <p:nvPr/>
          </p:nvCxnSpPr>
          <p:spPr bwMode="auto">
            <a:xfrm>
              <a:off x="5325" y="7260"/>
              <a:ext cx="0" cy="6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03" name="AutoShape 31"/>
            <p:cNvCxnSpPr>
              <a:cxnSpLocks noChangeShapeType="1"/>
            </p:cNvCxnSpPr>
            <p:nvPr/>
          </p:nvCxnSpPr>
          <p:spPr bwMode="auto">
            <a:xfrm>
              <a:off x="6915" y="2850"/>
              <a:ext cx="915" cy="9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04" name="AutoShape 32"/>
            <p:cNvCxnSpPr>
              <a:cxnSpLocks noChangeShapeType="1"/>
            </p:cNvCxnSpPr>
            <p:nvPr/>
          </p:nvCxnSpPr>
          <p:spPr bwMode="auto">
            <a:xfrm flipH="1" flipV="1">
              <a:off x="6510" y="3990"/>
              <a:ext cx="1320" cy="2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05" name="AutoShape 33"/>
            <p:cNvCxnSpPr>
              <a:cxnSpLocks noChangeShapeType="1"/>
            </p:cNvCxnSpPr>
            <p:nvPr/>
          </p:nvCxnSpPr>
          <p:spPr bwMode="auto">
            <a:xfrm flipH="1" flipV="1">
              <a:off x="6510" y="4335"/>
              <a:ext cx="1440" cy="14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06" name="AutoShape 34"/>
            <p:cNvCxnSpPr>
              <a:cxnSpLocks noChangeShapeType="1"/>
            </p:cNvCxnSpPr>
            <p:nvPr/>
          </p:nvCxnSpPr>
          <p:spPr bwMode="auto">
            <a:xfrm flipV="1">
              <a:off x="6540" y="6180"/>
              <a:ext cx="141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07" name="AutoShape 35"/>
            <p:cNvCxnSpPr>
              <a:cxnSpLocks noChangeShapeType="1"/>
            </p:cNvCxnSpPr>
            <p:nvPr/>
          </p:nvCxnSpPr>
          <p:spPr bwMode="auto">
            <a:xfrm>
              <a:off x="6690" y="2850"/>
              <a:ext cx="1545" cy="54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08" name="AutoShape 36"/>
            <p:cNvCxnSpPr>
              <a:cxnSpLocks noChangeShapeType="1"/>
            </p:cNvCxnSpPr>
            <p:nvPr/>
          </p:nvCxnSpPr>
          <p:spPr bwMode="auto">
            <a:xfrm>
              <a:off x="2865" y="3705"/>
              <a:ext cx="1365" cy="4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09" name="AutoShape 37"/>
            <p:cNvCxnSpPr>
              <a:cxnSpLocks noChangeShapeType="1"/>
            </p:cNvCxnSpPr>
            <p:nvPr/>
          </p:nvCxnSpPr>
          <p:spPr bwMode="auto">
            <a:xfrm flipH="1">
              <a:off x="3105" y="5370"/>
              <a:ext cx="112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10" name="AutoShape 38"/>
            <p:cNvCxnSpPr>
              <a:cxnSpLocks noChangeShapeType="1"/>
            </p:cNvCxnSpPr>
            <p:nvPr/>
          </p:nvCxnSpPr>
          <p:spPr bwMode="auto">
            <a:xfrm>
              <a:off x="3105" y="7710"/>
              <a:ext cx="1155" cy="3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11" name="AutoShape 39"/>
            <p:cNvCxnSpPr>
              <a:cxnSpLocks noChangeShapeType="1"/>
            </p:cNvCxnSpPr>
            <p:nvPr/>
          </p:nvCxnSpPr>
          <p:spPr bwMode="auto">
            <a:xfrm flipH="1">
              <a:off x="3105" y="7260"/>
              <a:ext cx="1305" cy="3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12" name="AutoShape 40"/>
            <p:cNvCxnSpPr>
              <a:cxnSpLocks noChangeShapeType="1"/>
            </p:cNvCxnSpPr>
            <p:nvPr/>
          </p:nvCxnSpPr>
          <p:spPr bwMode="auto">
            <a:xfrm flipV="1">
              <a:off x="2085" y="8175"/>
              <a:ext cx="0" cy="41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13" name="AutoShape 41"/>
            <p:cNvCxnSpPr>
              <a:cxnSpLocks noChangeShapeType="1"/>
            </p:cNvCxnSpPr>
            <p:nvPr/>
          </p:nvCxnSpPr>
          <p:spPr bwMode="auto">
            <a:xfrm>
              <a:off x="10230" y="13665"/>
              <a:ext cx="4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1114" name="AutoShape 42"/>
            <p:cNvCxnSpPr>
              <a:cxnSpLocks noChangeShapeType="1"/>
            </p:cNvCxnSpPr>
            <p:nvPr/>
          </p:nvCxnSpPr>
          <p:spPr bwMode="auto">
            <a:xfrm flipV="1">
              <a:off x="10650" y="2355"/>
              <a:ext cx="0" cy="113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1115" name="AutoShape 43"/>
            <p:cNvCxnSpPr>
              <a:cxnSpLocks noChangeShapeType="1"/>
            </p:cNvCxnSpPr>
            <p:nvPr/>
          </p:nvCxnSpPr>
          <p:spPr bwMode="auto">
            <a:xfrm flipH="1">
              <a:off x="7095" y="2355"/>
              <a:ext cx="35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16" name="AutoShape 44"/>
            <p:cNvCxnSpPr>
              <a:cxnSpLocks noChangeShapeType="1"/>
            </p:cNvCxnSpPr>
            <p:nvPr/>
          </p:nvCxnSpPr>
          <p:spPr bwMode="auto">
            <a:xfrm flipH="1">
              <a:off x="450" y="2355"/>
              <a:ext cx="304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1117" name="AutoShape 45"/>
            <p:cNvCxnSpPr>
              <a:cxnSpLocks noChangeShapeType="1"/>
            </p:cNvCxnSpPr>
            <p:nvPr/>
          </p:nvCxnSpPr>
          <p:spPr bwMode="auto">
            <a:xfrm>
              <a:off x="450" y="2355"/>
              <a:ext cx="0" cy="78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1118" name="AutoShape 46"/>
            <p:cNvCxnSpPr>
              <a:cxnSpLocks noChangeShapeType="1"/>
            </p:cNvCxnSpPr>
            <p:nvPr/>
          </p:nvCxnSpPr>
          <p:spPr bwMode="auto">
            <a:xfrm>
              <a:off x="450" y="10185"/>
              <a:ext cx="870" cy="21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19" name="AutoShape 47"/>
            <p:cNvCxnSpPr>
              <a:cxnSpLocks noChangeShapeType="1"/>
            </p:cNvCxnSpPr>
            <p:nvPr/>
          </p:nvCxnSpPr>
          <p:spPr bwMode="auto">
            <a:xfrm>
              <a:off x="450" y="9585"/>
              <a:ext cx="3180" cy="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20" name="AutoShape 48"/>
            <p:cNvCxnSpPr>
              <a:cxnSpLocks noChangeShapeType="1"/>
            </p:cNvCxnSpPr>
            <p:nvPr/>
          </p:nvCxnSpPr>
          <p:spPr bwMode="auto">
            <a:xfrm>
              <a:off x="450" y="7875"/>
              <a:ext cx="3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21" name="AutoShape 49"/>
            <p:cNvCxnSpPr>
              <a:cxnSpLocks noChangeShapeType="1"/>
            </p:cNvCxnSpPr>
            <p:nvPr/>
          </p:nvCxnSpPr>
          <p:spPr bwMode="auto">
            <a:xfrm>
              <a:off x="450" y="6720"/>
              <a:ext cx="37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22" name="AutoShape 50"/>
            <p:cNvCxnSpPr>
              <a:cxnSpLocks noChangeShapeType="1"/>
            </p:cNvCxnSpPr>
            <p:nvPr/>
          </p:nvCxnSpPr>
          <p:spPr bwMode="auto">
            <a:xfrm>
              <a:off x="450" y="6840"/>
              <a:ext cx="4695" cy="10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23" name="AutoShape 51"/>
            <p:cNvCxnSpPr>
              <a:cxnSpLocks noChangeShapeType="1"/>
            </p:cNvCxnSpPr>
            <p:nvPr/>
          </p:nvCxnSpPr>
          <p:spPr bwMode="auto">
            <a:xfrm flipH="1">
              <a:off x="4110" y="13455"/>
              <a:ext cx="3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1124" name="AutoShape 52"/>
            <p:cNvCxnSpPr>
              <a:cxnSpLocks noChangeShapeType="1"/>
            </p:cNvCxnSpPr>
            <p:nvPr/>
          </p:nvCxnSpPr>
          <p:spPr bwMode="auto">
            <a:xfrm flipV="1">
              <a:off x="4110" y="10740"/>
              <a:ext cx="0" cy="27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25" name="AutoShape 53"/>
            <p:cNvCxnSpPr>
              <a:cxnSpLocks noChangeShapeType="1"/>
            </p:cNvCxnSpPr>
            <p:nvPr/>
          </p:nvCxnSpPr>
          <p:spPr bwMode="auto">
            <a:xfrm flipH="1">
              <a:off x="3765" y="13665"/>
              <a:ext cx="64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1126" name="AutoShape 54"/>
            <p:cNvCxnSpPr>
              <a:cxnSpLocks noChangeShapeType="1"/>
            </p:cNvCxnSpPr>
            <p:nvPr/>
          </p:nvCxnSpPr>
          <p:spPr bwMode="auto">
            <a:xfrm flipH="1" flipV="1">
              <a:off x="2475" y="8175"/>
              <a:ext cx="1290" cy="54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27" name="AutoShape 55"/>
            <p:cNvCxnSpPr>
              <a:cxnSpLocks noChangeShapeType="1"/>
            </p:cNvCxnSpPr>
            <p:nvPr/>
          </p:nvCxnSpPr>
          <p:spPr bwMode="auto">
            <a:xfrm flipH="1">
              <a:off x="2640" y="13875"/>
              <a:ext cx="17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1128" name="AutoShape 56"/>
            <p:cNvCxnSpPr>
              <a:cxnSpLocks noChangeShapeType="1"/>
            </p:cNvCxnSpPr>
            <p:nvPr/>
          </p:nvCxnSpPr>
          <p:spPr bwMode="auto">
            <a:xfrm flipH="1" flipV="1">
              <a:off x="2205" y="13095"/>
              <a:ext cx="435" cy="7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31129" name="Freeform 57"/>
            <p:cNvSpPr>
              <a:spLocks/>
            </p:cNvSpPr>
            <p:nvPr/>
          </p:nvSpPr>
          <p:spPr bwMode="auto">
            <a:xfrm>
              <a:off x="3412" y="7875"/>
              <a:ext cx="848" cy="685"/>
            </a:xfrm>
            <a:custGeom>
              <a:avLst/>
              <a:gdLst>
                <a:gd name="T0" fmla="*/ 848 w 848"/>
                <a:gd name="T1" fmla="*/ 630 h 685"/>
                <a:gd name="T2" fmla="*/ 353 w 848"/>
                <a:gd name="T3" fmla="*/ 630 h 685"/>
                <a:gd name="T4" fmla="*/ 83 w 848"/>
                <a:gd name="T5" fmla="*/ 300 h 685"/>
                <a:gd name="T6" fmla="*/ 848 w 848"/>
                <a:gd name="T7" fmla="*/ 0 h 6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8"/>
                <a:gd name="T13" fmla="*/ 0 h 685"/>
                <a:gd name="T14" fmla="*/ 848 w 848"/>
                <a:gd name="T15" fmla="*/ 685 h 6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8" h="685">
                  <a:moveTo>
                    <a:pt x="848" y="630"/>
                  </a:moveTo>
                  <a:cubicBezTo>
                    <a:pt x="664" y="657"/>
                    <a:pt x="480" y="685"/>
                    <a:pt x="353" y="630"/>
                  </a:cubicBezTo>
                  <a:cubicBezTo>
                    <a:pt x="226" y="575"/>
                    <a:pt x="0" y="405"/>
                    <a:pt x="83" y="300"/>
                  </a:cubicBezTo>
                  <a:cubicBezTo>
                    <a:pt x="166" y="195"/>
                    <a:pt x="721" y="50"/>
                    <a:pt x="848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 sz="900"/>
            </a:p>
          </p:txBody>
        </p:sp>
        <p:sp>
          <p:nvSpPr>
            <p:cNvPr id="131130" name="Text Box 58"/>
            <p:cNvSpPr txBox="1">
              <a:spLocks noChangeArrowheads="1"/>
            </p:cNvSpPr>
            <p:nvPr/>
          </p:nvSpPr>
          <p:spPr bwMode="auto">
            <a:xfrm>
              <a:off x="3105" y="7950"/>
              <a:ext cx="1087" cy="64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id-ID" sz="900">
                  <a:solidFill>
                    <a:srgbClr val="FF0000"/>
                  </a:solidFill>
                  <a:latin typeface="Calibri" pitchFamily="34" charset="0"/>
                </a:rPr>
                <a:t>Cross infection</a:t>
              </a:r>
              <a:endParaRPr lang="id-ID" sz="900"/>
            </a:p>
          </p:txBody>
        </p:sp>
        <p:cxnSp>
          <p:nvCxnSpPr>
            <p:cNvPr id="131131" name="AutoShape 59"/>
            <p:cNvCxnSpPr>
              <a:cxnSpLocks noChangeShapeType="1"/>
            </p:cNvCxnSpPr>
            <p:nvPr/>
          </p:nvCxnSpPr>
          <p:spPr bwMode="auto">
            <a:xfrm>
              <a:off x="2475" y="3705"/>
              <a:ext cx="1755" cy="14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32" name="AutoShape 60"/>
            <p:cNvCxnSpPr>
              <a:cxnSpLocks noChangeShapeType="1"/>
            </p:cNvCxnSpPr>
            <p:nvPr/>
          </p:nvCxnSpPr>
          <p:spPr bwMode="auto">
            <a:xfrm>
              <a:off x="3495" y="2850"/>
              <a:ext cx="0" cy="15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1133" name="AutoShape 61"/>
            <p:cNvCxnSpPr>
              <a:cxnSpLocks noChangeShapeType="1"/>
            </p:cNvCxnSpPr>
            <p:nvPr/>
          </p:nvCxnSpPr>
          <p:spPr bwMode="auto">
            <a:xfrm>
              <a:off x="3495" y="4410"/>
              <a:ext cx="765" cy="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1134" name="AutoShape 62"/>
            <p:cNvCxnSpPr>
              <a:cxnSpLocks noChangeShapeType="1"/>
            </p:cNvCxnSpPr>
            <p:nvPr/>
          </p:nvCxnSpPr>
          <p:spPr bwMode="auto">
            <a:xfrm>
              <a:off x="6810" y="2850"/>
              <a:ext cx="105" cy="54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1135" name="AutoShape 63"/>
            <p:cNvCxnSpPr>
              <a:cxnSpLocks noChangeShapeType="1"/>
            </p:cNvCxnSpPr>
            <p:nvPr/>
          </p:nvCxnSpPr>
          <p:spPr bwMode="auto">
            <a:xfrm flipH="1">
              <a:off x="6540" y="8280"/>
              <a:ext cx="3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31136" name="Freeform 64"/>
            <p:cNvSpPr>
              <a:spLocks/>
            </p:cNvSpPr>
            <p:nvPr/>
          </p:nvSpPr>
          <p:spPr bwMode="auto">
            <a:xfrm>
              <a:off x="7095" y="1765"/>
              <a:ext cx="1087" cy="1240"/>
            </a:xfrm>
            <a:custGeom>
              <a:avLst/>
              <a:gdLst>
                <a:gd name="T0" fmla="*/ 0 w 1087"/>
                <a:gd name="T1" fmla="*/ 155 h 1240"/>
                <a:gd name="T2" fmla="*/ 855 w 1087"/>
                <a:gd name="T3" fmla="*/ 155 h 1240"/>
                <a:gd name="T4" fmla="*/ 945 w 1087"/>
                <a:gd name="T5" fmla="*/ 1085 h 1240"/>
                <a:gd name="T6" fmla="*/ 0 w 1087"/>
                <a:gd name="T7" fmla="*/ 1085 h 1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7"/>
                <a:gd name="T13" fmla="*/ 0 h 1240"/>
                <a:gd name="T14" fmla="*/ 1087 w 1087"/>
                <a:gd name="T15" fmla="*/ 1240 h 1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7" h="1240">
                  <a:moveTo>
                    <a:pt x="0" y="155"/>
                  </a:moveTo>
                  <a:cubicBezTo>
                    <a:pt x="349" y="77"/>
                    <a:pt x="698" y="0"/>
                    <a:pt x="855" y="155"/>
                  </a:cubicBezTo>
                  <a:cubicBezTo>
                    <a:pt x="1012" y="310"/>
                    <a:pt x="1087" y="930"/>
                    <a:pt x="945" y="1085"/>
                  </a:cubicBezTo>
                  <a:cubicBezTo>
                    <a:pt x="803" y="1240"/>
                    <a:pt x="157" y="1085"/>
                    <a:pt x="0" y="108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 sz="900"/>
            </a:p>
          </p:txBody>
        </p:sp>
        <p:sp>
          <p:nvSpPr>
            <p:cNvPr id="131137" name="Text Box 65"/>
            <p:cNvSpPr txBox="1">
              <a:spLocks noChangeArrowheads="1"/>
            </p:cNvSpPr>
            <p:nvPr/>
          </p:nvSpPr>
          <p:spPr bwMode="auto">
            <a:xfrm>
              <a:off x="7830" y="1635"/>
              <a:ext cx="1087" cy="64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id-ID" sz="900">
                  <a:solidFill>
                    <a:srgbClr val="FF0000"/>
                  </a:solidFill>
                  <a:latin typeface="Calibri" pitchFamily="34" charset="0"/>
                </a:rPr>
                <a:t>Cross infection</a:t>
              </a:r>
              <a:endParaRPr lang="id-ID" sz="900"/>
            </a:p>
          </p:txBody>
        </p:sp>
        <p:sp>
          <p:nvSpPr>
            <p:cNvPr id="131138" name="Freeform 66"/>
            <p:cNvSpPr>
              <a:spLocks/>
            </p:cNvSpPr>
            <p:nvPr/>
          </p:nvSpPr>
          <p:spPr bwMode="auto">
            <a:xfrm>
              <a:off x="3185" y="4868"/>
              <a:ext cx="1045" cy="1172"/>
            </a:xfrm>
            <a:custGeom>
              <a:avLst/>
              <a:gdLst>
                <a:gd name="T0" fmla="*/ 1045 w 1045"/>
                <a:gd name="T1" fmla="*/ 1027 h 1172"/>
                <a:gd name="T2" fmla="*/ 227 w 1045"/>
                <a:gd name="T3" fmla="*/ 1027 h 1172"/>
                <a:gd name="T4" fmla="*/ 130 w 1045"/>
                <a:gd name="T5" fmla="*/ 157 h 1172"/>
                <a:gd name="T6" fmla="*/ 1007 w 1045"/>
                <a:gd name="T7" fmla="*/ 82 h 1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5"/>
                <a:gd name="T13" fmla="*/ 0 h 1172"/>
                <a:gd name="T14" fmla="*/ 1045 w 1045"/>
                <a:gd name="T15" fmla="*/ 1172 h 1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5" h="1172">
                  <a:moveTo>
                    <a:pt x="1045" y="1027"/>
                  </a:moveTo>
                  <a:cubicBezTo>
                    <a:pt x="712" y="1099"/>
                    <a:pt x="379" y="1172"/>
                    <a:pt x="227" y="1027"/>
                  </a:cubicBezTo>
                  <a:cubicBezTo>
                    <a:pt x="75" y="882"/>
                    <a:pt x="0" y="314"/>
                    <a:pt x="130" y="157"/>
                  </a:cubicBezTo>
                  <a:cubicBezTo>
                    <a:pt x="260" y="0"/>
                    <a:pt x="633" y="41"/>
                    <a:pt x="1007" y="8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900"/>
            </a:p>
          </p:txBody>
        </p:sp>
        <p:sp>
          <p:nvSpPr>
            <p:cNvPr id="131139" name="Text Box 67"/>
            <p:cNvSpPr txBox="1">
              <a:spLocks noChangeArrowheads="1"/>
            </p:cNvSpPr>
            <p:nvPr/>
          </p:nvSpPr>
          <p:spPr bwMode="auto">
            <a:xfrm>
              <a:off x="3105" y="5625"/>
              <a:ext cx="1087" cy="64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id-ID" sz="900">
                  <a:solidFill>
                    <a:srgbClr val="FF0000"/>
                  </a:solidFill>
                  <a:latin typeface="Calibri" pitchFamily="34" charset="0"/>
                </a:rPr>
                <a:t>Cross infection</a:t>
              </a:r>
              <a:endParaRPr lang="id-ID" sz="9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>
                <a:solidFill>
                  <a:srgbClr val="002060"/>
                </a:solidFill>
              </a:rPr>
              <a:t>symptoms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smtClean="0"/>
              <a:t>Non-bloody diarhoea</a:t>
            </a:r>
          </a:p>
          <a:p>
            <a:r>
              <a:rPr lang="id-ID" sz="2400" smtClean="0"/>
              <a:t>Abdominal pain</a:t>
            </a:r>
          </a:p>
          <a:p>
            <a:r>
              <a:rPr lang="id-ID" sz="2400" smtClean="0"/>
              <a:t>Fever, nausea, headache</a:t>
            </a:r>
          </a:p>
          <a:p>
            <a:r>
              <a:rPr lang="id-ID" sz="2400" smtClean="0"/>
              <a:t> vomiting  after 12-36 hours ingestion.</a:t>
            </a:r>
          </a:p>
          <a:p>
            <a:r>
              <a:rPr lang="id-ID" sz="2400" smtClean="0"/>
              <a:t>Dehydration </a:t>
            </a:r>
            <a:r>
              <a:rPr lang="id-ID" sz="2400" smtClean="0">
                <a:sym typeface="Wingdings" pitchFamily="2" charset="2"/>
              </a:rPr>
              <a:t> collapse &amp; death.</a:t>
            </a:r>
            <a:endParaRPr lang="id-ID" sz="2400" smtClean="0"/>
          </a:p>
          <a:p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>
                <a:hlinkClick r:id="rId2" action="ppaction://hlinkfile"/>
              </a:rPr>
              <a:t>Mechanism of Salmonella Infection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Gastroenteritis is caused by </a:t>
            </a:r>
            <a:r>
              <a:rPr lang="id-ID" i="1" dirty="0" smtClean="0"/>
              <a:t>salmonella</a:t>
            </a:r>
            <a:endParaRPr lang="en-US" i="1" dirty="0"/>
          </a:p>
        </p:txBody>
      </p:sp>
      <p:sp>
        <p:nvSpPr>
          <p:cNvPr id="134147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686800" cy="4525963"/>
          </a:xfrm>
        </p:spPr>
        <p:txBody>
          <a:bodyPr/>
          <a:lstStyle/>
          <a:p>
            <a:r>
              <a:rPr lang="en-US" sz="2400" smtClean="0"/>
              <a:t>gastroenteritis are</a:t>
            </a:r>
            <a:r>
              <a:rPr lang="id-ID" sz="2400" smtClean="0"/>
              <a:t> </a:t>
            </a:r>
            <a:r>
              <a:rPr lang="en-US" sz="2400" smtClean="0"/>
              <a:t>usually due to contamination of food with animal rather than human waste</a:t>
            </a:r>
            <a:r>
              <a:rPr lang="id-ID" sz="2400" smtClean="0"/>
              <a:t>.</a:t>
            </a:r>
          </a:p>
          <a:p>
            <a:r>
              <a:rPr lang="en-US" sz="2400" smtClean="0"/>
              <a:t>Undercooked meat, seafood, and eggs are common causes of salmonellosis</a:t>
            </a:r>
            <a:r>
              <a:rPr lang="id-ID" sz="2400" smtClean="0"/>
              <a:t>.</a:t>
            </a:r>
          </a:p>
          <a:p>
            <a:r>
              <a:rPr lang="en-US" sz="2400" smtClean="0"/>
              <a:t>Disease onset is approximately 8-48 hours after</a:t>
            </a:r>
            <a:r>
              <a:rPr lang="id-ID" sz="2400" smtClean="0"/>
              <a:t> </a:t>
            </a:r>
            <a:r>
              <a:rPr lang="en-US" sz="2400" smtClean="0"/>
              <a:t>ingestion, and is characterized by nausea and vomiting; diarrhea, abdominal pain,</a:t>
            </a:r>
            <a:r>
              <a:rPr lang="id-ID" sz="2400" smtClean="0"/>
              <a:t> </a:t>
            </a:r>
            <a:r>
              <a:rPr lang="en-US" sz="2400" smtClean="0"/>
              <a:t>and fever often follow</a:t>
            </a:r>
            <a:r>
              <a:rPr lang="id-ID" sz="2400" smtClean="0"/>
              <a:t>.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>
                <a:solidFill>
                  <a:srgbClr val="002060"/>
                </a:solidFill>
              </a:rPr>
              <a:t>MORTALITY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smtClean="0"/>
              <a:t>The disease does not cause death in healthy adults.</a:t>
            </a:r>
          </a:p>
          <a:p>
            <a:r>
              <a:rPr lang="id-ID" sz="2800" smtClean="0"/>
              <a:t>Mortality is sifnificant in the young, elderly, &amp; the immunocompromised.</a:t>
            </a:r>
          </a:p>
          <a:p>
            <a:r>
              <a:rPr lang="id-ID" sz="2800" smtClean="0"/>
              <a:t>Infective dose: 10</a:t>
            </a:r>
            <a:r>
              <a:rPr lang="id-ID" sz="2800" baseline="30000" smtClean="0"/>
              <a:t>6</a:t>
            </a:r>
            <a:r>
              <a:rPr lang="id-ID" sz="2800" smtClean="0"/>
              <a:t> – 10</a:t>
            </a:r>
            <a:r>
              <a:rPr lang="id-ID" sz="2800" baseline="30000" smtClean="0"/>
              <a:t>9</a:t>
            </a:r>
            <a:r>
              <a:rPr lang="id-ID" sz="2800" smtClean="0"/>
              <a:t> cells. Variation dose is caused by:</a:t>
            </a:r>
          </a:p>
          <a:p>
            <a:pPr lvl="1"/>
            <a:r>
              <a:rPr lang="id-ID" sz="2400" smtClean="0"/>
              <a:t>Host susceptibility</a:t>
            </a:r>
          </a:p>
          <a:p>
            <a:pPr lvl="1"/>
            <a:r>
              <a:rPr lang="id-ID" sz="2400" smtClean="0"/>
              <a:t>Virulence of Salmonella serovar</a:t>
            </a:r>
          </a:p>
          <a:p>
            <a:pPr lvl="1"/>
            <a:r>
              <a:rPr lang="id-ID" sz="2400" smtClean="0"/>
              <a:t>The type of food in which MO ingested.</a:t>
            </a:r>
          </a:p>
          <a:p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LECTURE </a:t>
            </a:r>
            <a:r>
              <a:rPr lang="en-US" dirty="0" smtClean="0">
                <a:solidFill>
                  <a:schemeClr val="tx1"/>
                </a:solidFill>
              </a:rPr>
              <a:t>rules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The lecture will be taken place during 4 meetings</a:t>
            </a:r>
          </a:p>
          <a:p>
            <a:pPr eaLnBrk="1" hangingPunct="1"/>
            <a:r>
              <a:rPr lang="en-US" sz="2400" smtClean="0"/>
              <a:t>10 minutes after lecturer starting lecture. Students are prohibited to get in class. </a:t>
            </a:r>
          </a:p>
          <a:p>
            <a:pPr eaLnBrk="1" hangingPunct="1"/>
            <a:r>
              <a:rPr lang="en-US" sz="2400" smtClean="0"/>
              <a:t>If the lecturer is late 10 minutes after the start of lecture time without confirmation to students, the students are permitted to leaving class. </a:t>
            </a:r>
          </a:p>
          <a:p>
            <a:pPr eaLnBrk="1" hangingPunct="1"/>
            <a:r>
              <a:rPr lang="en-US" sz="2400" smtClean="0"/>
              <a:t>Final score consist of 35 % tasks and 65 % of final examination</a:t>
            </a:r>
          </a:p>
          <a:p>
            <a:pPr eaLnBrk="1" hangingPunct="1"/>
            <a:r>
              <a:rPr lang="en-US" sz="2400" smtClean="0"/>
              <a:t>The students have to attend lecture 75 % minimally. </a:t>
            </a:r>
          </a:p>
          <a:p>
            <a:pPr eaLnBrk="1" hangingPunct="1"/>
            <a:r>
              <a:rPr lang="en-US" sz="2400" smtClean="0"/>
              <a:t>The lecture consist of class lecture and self study. </a:t>
            </a:r>
          </a:p>
          <a:p>
            <a:pPr eaLnBrk="1" hangingPunct="1"/>
            <a:r>
              <a:rPr lang="en-US" sz="2400" smtClean="0"/>
              <a:t>The students are permit to get out class during lecture if they don’t want to joining lecture. </a:t>
            </a:r>
          </a:p>
        </p:txBody>
      </p:sp>
      <p:grpSp>
        <p:nvGrpSpPr>
          <p:cNvPr id="15364" name="Group 11"/>
          <p:cNvGrpSpPr>
            <a:grpSpLocks/>
          </p:cNvGrpSpPr>
          <p:nvPr/>
        </p:nvGrpSpPr>
        <p:grpSpPr bwMode="auto">
          <a:xfrm>
            <a:off x="0" y="6221413"/>
            <a:ext cx="9144000" cy="390525"/>
            <a:chOff x="0" y="6220692"/>
            <a:chExt cx="9144000" cy="390526"/>
          </a:xfrm>
        </p:grpSpPr>
        <p:sp>
          <p:nvSpPr>
            <p:cNvPr id="15369" name="TextBox 9"/>
            <p:cNvSpPr txBox="1">
              <a:spLocks noChangeArrowheads="1"/>
            </p:cNvSpPr>
            <p:nvPr/>
          </p:nvSpPr>
          <p:spPr bwMode="auto">
            <a:xfrm>
              <a:off x="0" y="6248400"/>
              <a:ext cx="9144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/>
                <a:t>                                                               			</a:t>
              </a:r>
              <a:r>
                <a:rPr lang="en-US" sz="1400" b="1">
                  <a:solidFill>
                    <a:srgbClr val="002060"/>
                  </a:solidFill>
                </a:rPr>
                <a:t>Eko Susanto – Diponegoro University</a:t>
              </a:r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3000" y="6220692"/>
              <a:ext cx="304801" cy="390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7" name="Slide Number Placeholder 1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A224640-A537-44FD-99B4-3466D2B63CF1}" type="slidenum">
              <a:rPr lang="en-US"/>
              <a:pPr>
                <a:defRPr/>
              </a:pPr>
              <a:t>4</a:t>
            </a:fld>
            <a:endParaRPr lang="en-US"/>
          </a:p>
        </p:txBody>
      </p:sp>
      <p:grpSp>
        <p:nvGrpSpPr>
          <p:cNvPr id="15366" name="Group 10"/>
          <p:cNvGrpSpPr>
            <a:grpSpLocks/>
          </p:cNvGrpSpPr>
          <p:nvPr/>
        </p:nvGrpSpPr>
        <p:grpSpPr bwMode="auto">
          <a:xfrm>
            <a:off x="0" y="6215063"/>
            <a:ext cx="9144000" cy="357187"/>
            <a:chOff x="0" y="6500834"/>
            <a:chExt cx="9144000" cy="357166"/>
          </a:xfrm>
        </p:grpSpPr>
        <p:sp>
          <p:nvSpPr>
            <p:cNvPr id="9" name="Rectangle 8"/>
            <p:cNvSpPr/>
            <p:nvPr/>
          </p:nvSpPr>
          <p:spPr>
            <a:xfrm>
              <a:off x="0" y="6500834"/>
              <a:ext cx="9144000" cy="357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>
                  <a:solidFill>
                    <a:srgbClr val="FFC000"/>
                  </a:solidFill>
                </a:rPr>
                <a:t>EKO</a:t>
              </a:r>
              <a:r>
                <a:rPr lang="en-US" sz="1200" dirty="0">
                  <a:solidFill>
                    <a:srgbClr val="FFC000"/>
                  </a:solidFill>
                </a:rPr>
                <a:t> </a:t>
              </a:r>
              <a:r>
                <a:rPr lang="en-US" sz="1200" dirty="0" err="1">
                  <a:solidFill>
                    <a:srgbClr val="FFC000"/>
                  </a:solidFill>
                </a:rPr>
                <a:t>SUSANTO</a:t>
              </a:r>
              <a:r>
                <a:rPr lang="en-US" sz="1200" dirty="0">
                  <a:solidFill>
                    <a:srgbClr val="FFC000"/>
                  </a:solidFill>
                </a:rPr>
                <a:t> – </a:t>
              </a:r>
              <a:r>
                <a:rPr lang="en-US" sz="1200" dirty="0" err="1">
                  <a:solidFill>
                    <a:srgbClr val="FFC000"/>
                  </a:solidFill>
                </a:rPr>
                <a:t>DIPONEGORO</a:t>
              </a:r>
              <a:r>
                <a:rPr lang="en-US" sz="1200" dirty="0">
                  <a:solidFill>
                    <a:srgbClr val="FFC000"/>
                  </a:solidFill>
                </a:rPr>
                <a:t> UNIVERSITY (eko_thp@undip.ac.id)</a:t>
              </a:r>
            </a:p>
          </p:txBody>
        </p:sp>
        <p:pic>
          <p:nvPicPr>
            <p:cNvPr id="1536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57356" y="6500834"/>
              <a:ext cx="348147" cy="357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Food Security and Public Health   Iowa State University 2004</a:t>
            </a:r>
          </a:p>
        </p:txBody>
      </p:sp>
      <p:pic>
        <p:nvPicPr>
          <p:cNvPr id="136195" name="Picture 2" descr="table1fo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-38100"/>
            <a:ext cx="5334000" cy="6681788"/>
          </a:xfrm>
          <a:prstGeom prst="rect">
            <a:avLst/>
          </a:prstGeom>
          <a:noFill/>
          <a:ln w="38100">
            <a:solidFill>
              <a:srgbClr val="F2D992"/>
            </a:solidFill>
            <a:miter lim="800000"/>
            <a:headEnd/>
            <a:tailEnd/>
          </a:ln>
        </p:spPr>
      </p:pic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762000" y="1760538"/>
            <a:ext cx="4876800" cy="136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id-ID"/>
          </a:p>
        </p:txBody>
      </p:sp>
      <p:sp>
        <p:nvSpPr>
          <p:cNvPr id="13619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533400"/>
            <a:ext cx="2971800" cy="4600575"/>
          </a:xfrm>
        </p:spPr>
        <p:txBody>
          <a:bodyPr/>
          <a:lstStyle/>
          <a:p>
            <a:r>
              <a:rPr lang="en-US" sz="2800" smtClean="0"/>
              <a:t>Foodborne disease outbreaks, cases and deaths </a:t>
            </a:r>
          </a:p>
          <a:p>
            <a:r>
              <a:rPr lang="en-US" sz="2800" smtClean="0"/>
              <a:t>1993-1997</a:t>
            </a:r>
          </a:p>
          <a:p>
            <a:r>
              <a:rPr lang="en-US" sz="2800" i="1" smtClean="0"/>
              <a:t>Salmonella</a:t>
            </a:r>
            <a:r>
              <a:rPr lang="en-US" sz="2800" smtClean="0"/>
              <a:t> had the highest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>
                <a:solidFill>
                  <a:srgbClr val="002060"/>
                </a:solidFill>
              </a:rPr>
              <a:t>PREVENTION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RAW MATERIAL PRODUCTION</a:t>
            </a:r>
            <a:endParaRPr lang="en-US" dirty="0"/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smtClean="0"/>
              <a:t>Use pathogen-free animal feed.</a:t>
            </a:r>
          </a:p>
          <a:p>
            <a:r>
              <a:rPr lang="id-ID" sz="2800" smtClean="0"/>
              <a:t>Protect water from contamination.</a:t>
            </a:r>
          </a:p>
          <a:p>
            <a:r>
              <a:rPr lang="id-ID" sz="2800" smtClean="0"/>
              <a:t>Dispose of animal waste hygienically.</a:t>
            </a:r>
          </a:p>
          <a:p>
            <a:r>
              <a:rPr lang="id-ID" sz="2800" smtClean="0"/>
              <a:t>Transport fish under hygienic condition.</a:t>
            </a:r>
          </a:p>
          <a:p>
            <a:endParaRPr lang="id-ID" sz="2800" smtClean="0"/>
          </a:p>
          <a:p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>
                <a:solidFill>
                  <a:srgbClr val="002060"/>
                </a:solidFill>
              </a:rPr>
              <a:t>manufacturer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9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smtClean="0"/>
              <a:t>Refrigerate RM below 5</a:t>
            </a:r>
            <a:r>
              <a:rPr lang="id-ID" sz="2800" baseline="30000" smtClean="0"/>
              <a:t>o</a:t>
            </a:r>
            <a:r>
              <a:rPr lang="id-ID" sz="2800" smtClean="0"/>
              <a:t>C.</a:t>
            </a:r>
          </a:p>
          <a:p>
            <a:r>
              <a:rPr lang="id-ID" sz="2800" smtClean="0"/>
              <a:t>Use pasteurization for fish processing</a:t>
            </a:r>
          </a:p>
          <a:p>
            <a:r>
              <a:rPr lang="id-ID" sz="2800" smtClean="0"/>
              <a:t>Carefully monitor heat processes.</a:t>
            </a:r>
          </a:p>
          <a:p>
            <a:r>
              <a:rPr lang="id-ID" sz="2800" smtClean="0"/>
              <a:t>Physically separate RM handling &amp; product handling.</a:t>
            </a:r>
          </a:p>
          <a:p>
            <a:r>
              <a:rPr lang="id-ID" sz="2800" smtClean="0"/>
              <a:t>Test RM &amp; final products.</a:t>
            </a:r>
          </a:p>
          <a:p>
            <a:r>
              <a:rPr lang="id-ID" sz="2800" smtClean="0"/>
              <a:t> observation personal hygiene.</a:t>
            </a:r>
          </a:p>
          <a:p>
            <a:r>
              <a:rPr lang="id-ID" sz="2800" smtClean="0"/>
              <a:t> use low level iradiation.</a:t>
            </a:r>
          </a:p>
          <a:p>
            <a:r>
              <a:rPr lang="id-ID" sz="2800" smtClean="0"/>
              <a:t> Give the consumer lear instruction for thawing frozen fish  </a:t>
            </a: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>
                <a:solidFill>
                  <a:srgbClr val="002060"/>
                </a:solidFill>
              </a:rPr>
              <a:t>consumer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0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smtClean="0"/>
              <a:t>Ensure frozen fish is correctly thawed before cooking.</a:t>
            </a:r>
          </a:p>
          <a:p>
            <a:r>
              <a:rPr lang="id-ID" sz="2800" smtClean="0"/>
              <a:t>Refrigate food at or below 5</a:t>
            </a:r>
            <a:r>
              <a:rPr lang="id-ID" sz="2800" baseline="30000" smtClean="0"/>
              <a:t>o</a:t>
            </a:r>
            <a:r>
              <a:rPr lang="id-ID" sz="2800" smtClean="0"/>
              <a:t>C.</a:t>
            </a:r>
          </a:p>
          <a:p>
            <a:r>
              <a:rPr lang="id-ID" sz="2800" smtClean="0"/>
              <a:t>Prevent pest contact with food / food preparation envi.</a:t>
            </a:r>
          </a:p>
          <a:p>
            <a:r>
              <a:rPr lang="id-ID" sz="2800" smtClean="0"/>
              <a:t>Store food above raw food in fefrigerator to prevent cross contamination.</a:t>
            </a:r>
          </a:p>
          <a:p>
            <a:r>
              <a:rPr lang="id-ID" sz="2800" smtClean="0"/>
              <a:t>Carefully follow personal hygiene.</a:t>
            </a:r>
          </a:p>
          <a:p>
            <a:r>
              <a:rPr lang="id-ID" sz="2800" smtClean="0"/>
              <a:t>Use potable water for food preparation &amp; production</a:t>
            </a:r>
          </a:p>
          <a:p>
            <a:r>
              <a:rPr lang="id-ID" sz="2800" smtClean="0"/>
              <a:t>Cleanse shellfish harveted from polluted water.</a:t>
            </a:r>
          </a:p>
          <a:p>
            <a:endParaRPr lang="id-ID" sz="2800" smtClean="0"/>
          </a:p>
          <a:p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975" y="2946400"/>
            <a:ext cx="8686800" cy="1185863"/>
          </a:xfrm>
        </p:spPr>
        <p:txBody>
          <a:bodyPr/>
          <a:lstStyle/>
          <a:p>
            <a:pPr>
              <a:defRPr/>
            </a:pP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Thank you for attention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smtClean="0"/>
              <a:t>Food-borne diseases are of major concern to consumers, producers and authorities alike.</a:t>
            </a:r>
          </a:p>
          <a:p>
            <a:r>
              <a:rPr lang="en-US" sz="1800" smtClean="0"/>
              <a:t>Despite an increased awareness, the number of cases and outbreaks does not appear to be decreasing.</a:t>
            </a:r>
          </a:p>
          <a:p>
            <a:r>
              <a:rPr lang="en-US" sz="1800" smtClean="0"/>
              <a:t>Many foods are implicated in food-borne disease outbreaks.</a:t>
            </a:r>
          </a:p>
          <a:p>
            <a:r>
              <a:rPr lang="en-US" sz="1800" smtClean="0"/>
              <a:t>Seafoods rank third on the list of products which have caused food-borne disease.</a:t>
            </a:r>
          </a:p>
          <a:p>
            <a:r>
              <a:rPr lang="en-US" sz="1800" smtClean="0"/>
              <a:t>Seafoodborne disease may be caused by a variety of agents, including aquatic toxins, biogenic amines, bacteria, virus and parasites.</a:t>
            </a:r>
          </a:p>
          <a:p>
            <a:r>
              <a:rPr lang="en-US" sz="1800" smtClean="0"/>
              <a:t>Bacteria are mostly found in low numbers in live fish with the exclude of marine vibrios.</a:t>
            </a:r>
          </a:p>
          <a:p>
            <a:r>
              <a:rPr lang="en-US" sz="1800" smtClean="0"/>
              <a:t>Marine vibrios, such as </a:t>
            </a:r>
            <a:r>
              <a:rPr lang="en-US" sz="1800" i="1" smtClean="0"/>
              <a:t>V. parahaemolyticus and V. vulnificus, may be found in high numbers in shellfish and in shellfish-eating </a:t>
            </a:r>
            <a:r>
              <a:rPr lang="en-US" sz="1800" smtClean="0"/>
              <a:t>fish from tropical waters and during the summer months in temperate zones</a:t>
            </a:r>
            <a:endParaRPr lang="en-US" sz="1800" smtClean="0">
              <a:solidFill>
                <a:schemeClr val="bg1"/>
              </a:solidFill>
            </a:endParaRPr>
          </a:p>
        </p:txBody>
      </p:sp>
      <p:grpSp>
        <p:nvGrpSpPr>
          <p:cNvPr id="20484" name="Group 10"/>
          <p:cNvGrpSpPr>
            <a:grpSpLocks/>
          </p:cNvGrpSpPr>
          <p:nvPr/>
        </p:nvGrpSpPr>
        <p:grpSpPr bwMode="auto">
          <a:xfrm>
            <a:off x="0" y="6500813"/>
            <a:ext cx="9144000" cy="357187"/>
            <a:chOff x="0" y="6500834"/>
            <a:chExt cx="9144000" cy="357166"/>
          </a:xfrm>
        </p:grpSpPr>
        <p:sp>
          <p:nvSpPr>
            <p:cNvPr id="5" name="Rectangle 4"/>
            <p:cNvSpPr/>
            <p:nvPr/>
          </p:nvSpPr>
          <p:spPr>
            <a:xfrm>
              <a:off x="0" y="6500834"/>
              <a:ext cx="9144000" cy="357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>
                  <a:solidFill>
                    <a:srgbClr val="FFC000"/>
                  </a:solidFill>
                </a:rPr>
                <a:t>EKO</a:t>
              </a:r>
              <a:r>
                <a:rPr lang="en-US" sz="1200" dirty="0">
                  <a:solidFill>
                    <a:srgbClr val="FFC000"/>
                  </a:solidFill>
                </a:rPr>
                <a:t> </a:t>
              </a:r>
              <a:r>
                <a:rPr lang="en-US" sz="1200" dirty="0" err="1">
                  <a:solidFill>
                    <a:srgbClr val="FFC000"/>
                  </a:solidFill>
                </a:rPr>
                <a:t>SUSANTO</a:t>
              </a:r>
              <a:r>
                <a:rPr lang="en-US" sz="1200" dirty="0">
                  <a:solidFill>
                    <a:srgbClr val="FFC000"/>
                  </a:solidFill>
                </a:rPr>
                <a:t> – </a:t>
              </a:r>
              <a:r>
                <a:rPr lang="en-US" sz="1200" dirty="0" err="1">
                  <a:solidFill>
                    <a:srgbClr val="FFC000"/>
                  </a:solidFill>
                </a:rPr>
                <a:t>DIPONEGORO</a:t>
              </a:r>
              <a:r>
                <a:rPr lang="en-US" sz="1200" dirty="0">
                  <a:solidFill>
                    <a:srgbClr val="FFC000"/>
                  </a:solidFill>
                </a:rPr>
                <a:t> UNIVERSITY (eko_thp@undip.ac.id)</a:t>
              </a:r>
            </a:p>
          </p:txBody>
        </p:sp>
        <p:pic>
          <p:nvPicPr>
            <p:cNvPr id="2048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57356" y="6500834"/>
              <a:ext cx="348147" cy="357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3</a:t>
            </a:r>
            <a:r>
              <a:rPr lang="en-US" sz="5400" baseline="30000" dirty="0" smtClean="0"/>
              <a:t>rd</a:t>
            </a:r>
            <a:r>
              <a:rPr lang="en-US" sz="5400" dirty="0" smtClean="0"/>
              <a:t> meeting</a:t>
            </a:r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vibrio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909" b="2090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id-ID" sz="4800" dirty="0" smtClean="0">
                <a:solidFill>
                  <a:srgbClr val="00B050"/>
                </a:solidFill>
              </a:rPr>
              <a:t>Vibrio toxin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02404" name="Text Placeholder 5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>
                <a:solidFill>
                  <a:srgbClr val="00B050"/>
                </a:solidFill>
              </a:rPr>
              <a:t>Characteristic of microorganism</a:t>
            </a:r>
            <a:endParaRPr lang="en-US" dirty="0"/>
          </a:p>
        </p:txBody>
      </p:sp>
      <p:sp>
        <p:nvSpPr>
          <p:cNvPr id="10342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Vibrios are gram-negative</a:t>
            </a:r>
            <a:r>
              <a:rPr lang="id-ID" sz="2800" smtClean="0"/>
              <a:t>.</a:t>
            </a:r>
          </a:p>
          <a:p>
            <a:r>
              <a:rPr lang="en-US" sz="2800" smtClean="0"/>
              <a:t>aquatic bacteria </a:t>
            </a:r>
            <a:endParaRPr lang="id-ID" sz="2800" smtClean="0"/>
          </a:p>
          <a:p>
            <a:r>
              <a:rPr lang="en-US" sz="2800" smtClean="0"/>
              <a:t>several species are also pathogens of fish</a:t>
            </a:r>
            <a:r>
              <a:rPr lang="id-ID" sz="2800" smtClean="0"/>
              <a:t> </a:t>
            </a:r>
            <a:r>
              <a:rPr lang="en-US" sz="2800" smtClean="0"/>
              <a:t>and shellfish. </a:t>
            </a:r>
            <a:endParaRPr lang="id-ID" sz="2800" smtClean="0"/>
          </a:p>
          <a:p>
            <a:r>
              <a:rPr lang="en-US" sz="2800" smtClean="0"/>
              <a:t>All species appear as curve-shaped rods</a:t>
            </a:r>
            <a:r>
              <a:rPr lang="id-ID" sz="2800" smtClean="0"/>
              <a:t> </a:t>
            </a:r>
            <a:r>
              <a:rPr lang="en-US" sz="2800" smtClean="0"/>
              <a:t>with one or two single-polar flagella in standard culture</a:t>
            </a:r>
            <a:r>
              <a:rPr lang="id-ID" sz="2800" smtClean="0"/>
              <a:t>.</a:t>
            </a:r>
          </a:p>
          <a:p>
            <a:r>
              <a:rPr lang="en-US" sz="2800" smtClean="0"/>
              <a:t>Metabolically</a:t>
            </a:r>
            <a:r>
              <a:rPr lang="id-ID" sz="2800" smtClean="0"/>
              <a:t> </a:t>
            </a:r>
            <a:r>
              <a:rPr lang="en-US" sz="2800" smtClean="0"/>
              <a:t>they are moderate halophiles and facultative anaerobes</a:t>
            </a:r>
            <a:r>
              <a:rPr lang="id-ID" sz="2800" smtClean="0"/>
              <a:t> </a:t>
            </a:r>
            <a:r>
              <a:rPr lang="en-US" sz="2800" smtClean="0"/>
              <a:t>that use glucose as a sole carbon source.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>
                <a:solidFill>
                  <a:srgbClr val="00B050"/>
                </a:solidFill>
              </a:rPr>
              <a:t>Characteristic of microorganism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445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smtClean="0"/>
              <a:t>Most vibrio are marine origin &amp; they require Na</a:t>
            </a:r>
            <a:r>
              <a:rPr lang="id-ID" sz="2800" baseline="30000" smtClean="0"/>
              <a:t>+</a:t>
            </a:r>
            <a:r>
              <a:rPr lang="id-ID" sz="2800" smtClean="0"/>
              <a:t> for growth.</a:t>
            </a:r>
          </a:p>
          <a:p>
            <a:r>
              <a:rPr lang="id-ID" sz="2800" smtClean="0"/>
              <a:t>The pathogenic species are mostly mesophilic </a:t>
            </a:r>
            <a:r>
              <a:rPr lang="id-ID" sz="2800" smtClean="0">
                <a:sym typeface="Wingdings" pitchFamily="2" charset="2"/>
              </a:rPr>
              <a:t> ubiquitous in tropical waters &amp; highes in temperate temp during last summer / early fall.</a:t>
            </a:r>
          </a:p>
          <a:p>
            <a:r>
              <a:rPr lang="id-ID" sz="2800" smtClean="0">
                <a:sym typeface="Wingdings" pitchFamily="2" charset="2"/>
              </a:rPr>
              <a:t>Disease  vibrio sp  gastroenteritic symptoms varying mild diarrhea  classical cholerae</a:t>
            </a:r>
          </a:p>
          <a:p>
            <a:r>
              <a:rPr lang="id-ID" sz="2800" smtClean="0">
                <a:sym typeface="Wingdings" pitchFamily="2" charset="2"/>
              </a:rPr>
              <a:t>Exception  V. vulnificus which characterized by septicaemias</a:t>
            </a:r>
            <a:endParaRPr lang="id-ID" sz="2800" smtClean="0"/>
          </a:p>
          <a:p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5015</TotalTime>
  <Words>2425</Words>
  <Application>Microsoft Office PowerPoint</Application>
  <PresentationFormat>On-screen Show (4:3)</PresentationFormat>
  <Paragraphs>261</Paragraphs>
  <Slides>45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Trek</vt:lpstr>
      <vt:lpstr>TOXICOLOGY ON FISHERIES PROCESSING– 3 (2 – 1)</vt:lpstr>
      <vt:lpstr>References:</vt:lpstr>
      <vt:lpstr>REFERENCES: Continue</vt:lpstr>
      <vt:lpstr>LECTURE rules</vt:lpstr>
      <vt:lpstr>INTRODUCTION</vt:lpstr>
      <vt:lpstr>3rd meeting</vt:lpstr>
      <vt:lpstr>Vibrio toxin</vt:lpstr>
      <vt:lpstr>Characteristic of microorganism</vt:lpstr>
      <vt:lpstr>Characteristic of microorganism</vt:lpstr>
      <vt:lpstr>TYPE OF ILLNESS AND CHARACTERISTICS OF THE ORGANISMS</vt:lpstr>
      <vt:lpstr>Vibrio cholerae</vt:lpstr>
      <vt:lpstr>Sympthom of cholerae</vt:lpstr>
      <vt:lpstr>Survival of V. Cholerae (Huss, 1994)</vt:lpstr>
      <vt:lpstr>Typical symptoms associated with different Vibrio species</vt:lpstr>
      <vt:lpstr>Slide 15</vt:lpstr>
      <vt:lpstr>Vibrio parahaemolyticus</vt:lpstr>
      <vt:lpstr>Global distribution of “pandemic”                       V. parahaemolyticus disease</vt:lpstr>
      <vt:lpstr>Vibrio vulnificus</vt:lpstr>
      <vt:lpstr>symptoms</vt:lpstr>
      <vt:lpstr>Reported cases of V. vulnificus in Florida from 1990 to 2005.</vt:lpstr>
      <vt:lpstr>Slide 21</vt:lpstr>
      <vt:lpstr>EXTRINSIC FACTORS: ROLE IN SURVIVAL AND GROWTH IN FOOD PRODUCTS</vt:lpstr>
      <vt:lpstr>Extrinsic factors</vt:lpstr>
      <vt:lpstr>FOOD PROCESSING AND RECENT ADVANCES IN BIOLOGICAL, CHEMICAL, AND PHYSICAL INTERVENTIONS</vt:lpstr>
      <vt:lpstr>depuration</vt:lpstr>
      <vt:lpstr>Refrigeration</vt:lpstr>
      <vt:lpstr>Ultra-Low Temperature Treatment</vt:lpstr>
      <vt:lpstr>high-pressure processing (HPP)</vt:lpstr>
      <vt:lpstr>Irradiation</vt:lpstr>
      <vt:lpstr>Dissease control</vt:lpstr>
      <vt:lpstr>Dissease control</vt:lpstr>
      <vt:lpstr>Salmonella sp</vt:lpstr>
      <vt:lpstr>Characteristics of salmonella sp </vt:lpstr>
      <vt:lpstr>POSSIBLE PATHWAYS THAT CAN LEAD TO THE CONTAMINATION OF FOODS WITH SALMONELLA</vt:lpstr>
      <vt:lpstr>Slide 35</vt:lpstr>
      <vt:lpstr>symptoms</vt:lpstr>
      <vt:lpstr>Slide 37</vt:lpstr>
      <vt:lpstr>Gastroenteritis is caused by salmonella</vt:lpstr>
      <vt:lpstr>MORTALITY</vt:lpstr>
      <vt:lpstr>Slide 40</vt:lpstr>
      <vt:lpstr>PREVENTION</vt:lpstr>
      <vt:lpstr>RAW MATERIAL PRODUCTION</vt:lpstr>
      <vt:lpstr>manufacturer</vt:lpstr>
      <vt:lpstr>consumer</vt:lpstr>
      <vt:lpstr>Thank you for attention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Bioteknologi Hasil Perikanan – 3 (2 – 1)</dc:title>
  <dc:creator>Eko</dc:creator>
  <cp:lastModifiedBy>NEC</cp:lastModifiedBy>
  <cp:revision>209</cp:revision>
  <dcterms:created xsi:type="dcterms:W3CDTF">2010-09-25T03:57:36Z</dcterms:created>
  <dcterms:modified xsi:type="dcterms:W3CDTF">2010-12-31T12:32:31Z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